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sldIdLst>
    <p:sldId id="379" r:id="rId2"/>
    <p:sldId id="258" r:id="rId3"/>
    <p:sldId id="259" r:id="rId4"/>
    <p:sldId id="260" r:id="rId5"/>
    <p:sldId id="261" r:id="rId6"/>
    <p:sldId id="322" r:id="rId7"/>
    <p:sldId id="320" r:id="rId8"/>
    <p:sldId id="342" r:id="rId9"/>
    <p:sldId id="329" r:id="rId10"/>
    <p:sldId id="266" r:id="rId11"/>
    <p:sldId id="323" r:id="rId12"/>
    <p:sldId id="324" r:id="rId13"/>
    <p:sldId id="326" r:id="rId14"/>
    <p:sldId id="325" r:id="rId15"/>
    <p:sldId id="277" r:id="rId16"/>
    <p:sldId id="279" r:id="rId17"/>
    <p:sldId id="309" r:id="rId18"/>
    <p:sldId id="280" r:id="rId19"/>
    <p:sldId id="283" r:id="rId20"/>
    <p:sldId id="330" r:id="rId21"/>
    <p:sldId id="327" r:id="rId22"/>
    <p:sldId id="328" r:id="rId23"/>
    <p:sldId id="343" r:id="rId24"/>
    <p:sldId id="278" r:id="rId25"/>
    <p:sldId id="308" r:id="rId26"/>
    <p:sldId id="307" r:id="rId27"/>
    <p:sldId id="331" r:id="rId28"/>
    <p:sldId id="297" r:id="rId29"/>
    <p:sldId id="318" r:id="rId30"/>
    <p:sldId id="319" r:id="rId31"/>
    <p:sldId id="311" r:id="rId32"/>
    <p:sldId id="375" r:id="rId33"/>
    <p:sldId id="332" r:id="rId34"/>
    <p:sldId id="291" r:id="rId35"/>
    <p:sldId id="373" r:id="rId36"/>
    <p:sldId id="292" r:id="rId37"/>
    <p:sldId id="264" r:id="rId38"/>
    <p:sldId id="305" r:id="rId39"/>
    <p:sldId id="306" r:id="rId40"/>
    <p:sldId id="298" r:id="rId41"/>
    <p:sldId id="334" r:id="rId42"/>
    <p:sldId id="310" r:id="rId43"/>
    <p:sldId id="336" r:id="rId44"/>
    <p:sldId id="312" r:id="rId45"/>
    <p:sldId id="317" r:id="rId46"/>
    <p:sldId id="337" r:id="rId47"/>
    <p:sldId id="338" r:id="rId48"/>
    <p:sldId id="313" r:id="rId49"/>
    <p:sldId id="314" r:id="rId50"/>
    <p:sldId id="315" r:id="rId51"/>
    <p:sldId id="316" r:id="rId52"/>
    <p:sldId id="272" r:id="rId53"/>
    <p:sldId id="271" r:id="rId54"/>
    <p:sldId id="339" r:id="rId55"/>
    <p:sldId id="270" r:id="rId56"/>
    <p:sldId id="340" r:id="rId57"/>
    <p:sldId id="269" r:id="rId58"/>
    <p:sldId id="274" r:id="rId59"/>
    <p:sldId id="273" r:id="rId60"/>
    <p:sldId id="376" r:id="rId61"/>
    <p:sldId id="288" r:id="rId62"/>
    <p:sldId id="300" r:id="rId63"/>
    <p:sldId id="378" r:id="rId64"/>
    <p:sldId id="30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7" d="100"/>
          <a:sy n="97"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0B843-AC82-4248-A4C5-91438EE7855C}"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C7F41E67-737F-4DC8-A94A-CE27FFFF49D8}">
      <dgm:prSet/>
      <dgm:spPr/>
      <dgm:t>
        <a:bodyPr/>
        <a:lstStyle/>
        <a:p>
          <a:r>
            <a:rPr lang="en-US" dirty="0"/>
            <a:t>It is a fundamental freedom to live as independently as possible.</a:t>
          </a:r>
        </a:p>
      </dgm:t>
      <dgm:extLst>
        <a:ext uri="{E40237B7-FDA0-4F09-8148-C483321AD2D9}">
          <dgm14:cNvPr xmlns:dgm14="http://schemas.microsoft.com/office/drawing/2010/diagram" id="0" name="" descr="It is a fundamental freedom to live as independently as possible.&#10;However, with this freedom comes responsibilities to self, community and to society."/>
        </a:ext>
      </dgm:extLst>
    </dgm:pt>
    <dgm:pt modelId="{E7729057-3B83-4F4B-8C16-DCCFF2ED54C5}" type="parTrans" cxnId="{9F035480-33CA-42CD-B11B-9DC13CE500C0}">
      <dgm:prSet/>
      <dgm:spPr/>
      <dgm:t>
        <a:bodyPr/>
        <a:lstStyle/>
        <a:p>
          <a:endParaRPr lang="en-US"/>
        </a:p>
      </dgm:t>
    </dgm:pt>
    <dgm:pt modelId="{1824CA43-FC23-4B1A-B9E0-DCDB382CCBD3}" type="sibTrans" cxnId="{9F035480-33CA-42CD-B11B-9DC13CE500C0}">
      <dgm:prSet/>
      <dgm:spPr/>
      <dgm:t>
        <a:bodyPr/>
        <a:lstStyle/>
        <a:p>
          <a:endParaRPr lang="en-US"/>
        </a:p>
      </dgm:t>
    </dgm:pt>
    <dgm:pt modelId="{5D07263B-BB99-4134-A8C3-80265F8E1081}">
      <dgm:prSet/>
      <dgm:spPr/>
      <dgm:t>
        <a:bodyPr/>
        <a:lstStyle/>
        <a:p>
          <a:r>
            <a:rPr lang="en-US" dirty="0"/>
            <a:t>However, with this freedom comes responsibilities to self, community and to society.</a:t>
          </a:r>
        </a:p>
      </dgm:t>
      <dgm:extLst>
        <a:ext uri="{E40237B7-FDA0-4F09-8148-C483321AD2D9}">
          <dgm14:cNvPr xmlns:dgm14="http://schemas.microsoft.com/office/drawing/2010/diagram" id="0" name="" descr="It is a fundamental freedom to live as independently as possible.&#10;However, with this freedom comes responsibilities to self, community and to society."/>
        </a:ext>
      </dgm:extLst>
    </dgm:pt>
    <dgm:pt modelId="{889582E4-672B-4091-8860-263776E22D18}" type="parTrans" cxnId="{6596D0D4-705F-4811-9D48-E8627711B283}">
      <dgm:prSet/>
      <dgm:spPr/>
      <dgm:t>
        <a:bodyPr/>
        <a:lstStyle/>
        <a:p>
          <a:endParaRPr lang="en-US"/>
        </a:p>
      </dgm:t>
    </dgm:pt>
    <dgm:pt modelId="{CE3E4212-1350-4D9C-9016-C4B95FAB64B5}" type="sibTrans" cxnId="{6596D0D4-705F-4811-9D48-E8627711B283}">
      <dgm:prSet/>
      <dgm:spPr/>
      <dgm:t>
        <a:bodyPr/>
        <a:lstStyle/>
        <a:p>
          <a:endParaRPr lang="en-US"/>
        </a:p>
      </dgm:t>
    </dgm:pt>
    <dgm:pt modelId="{DFB5E2BB-7E6C-4C39-81FD-A96A6C94B834}" type="pres">
      <dgm:prSet presAssocID="{C5C0B843-AC82-4248-A4C5-91438EE7855C}" presName="linear" presStyleCnt="0">
        <dgm:presLayoutVars>
          <dgm:animLvl val="lvl"/>
          <dgm:resizeHandles val="exact"/>
        </dgm:presLayoutVars>
      </dgm:prSet>
      <dgm:spPr/>
    </dgm:pt>
    <dgm:pt modelId="{2436548C-C009-48F5-93C9-E62EA68F3586}" type="pres">
      <dgm:prSet presAssocID="{C7F41E67-737F-4DC8-A94A-CE27FFFF49D8}" presName="parentText" presStyleLbl="node1" presStyleIdx="0" presStyleCnt="2">
        <dgm:presLayoutVars>
          <dgm:chMax val="0"/>
          <dgm:bulletEnabled val="1"/>
        </dgm:presLayoutVars>
      </dgm:prSet>
      <dgm:spPr/>
    </dgm:pt>
    <dgm:pt modelId="{6812CC71-D357-409E-A57B-654A23B52E59}" type="pres">
      <dgm:prSet presAssocID="{1824CA43-FC23-4B1A-B9E0-DCDB382CCBD3}" presName="spacer" presStyleCnt="0"/>
      <dgm:spPr/>
    </dgm:pt>
    <dgm:pt modelId="{43D32ABF-B5D9-4AE0-B7B0-96E1B8B69E17}" type="pres">
      <dgm:prSet presAssocID="{5D07263B-BB99-4134-A8C3-80265F8E1081}" presName="parentText" presStyleLbl="node1" presStyleIdx="1" presStyleCnt="2">
        <dgm:presLayoutVars>
          <dgm:chMax val="0"/>
          <dgm:bulletEnabled val="1"/>
        </dgm:presLayoutVars>
      </dgm:prSet>
      <dgm:spPr/>
    </dgm:pt>
  </dgm:ptLst>
  <dgm:cxnLst>
    <dgm:cxn modelId="{A860F543-C140-47BA-93B7-26F516D568A8}" type="presOf" srcId="{C5C0B843-AC82-4248-A4C5-91438EE7855C}" destId="{DFB5E2BB-7E6C-4C39-81FD-A96A6C94B834}" srcOrd="0" destOrd="0" presId="urn:microsoft.com/office/officeart/2005/8/layout/vList2"/>
    <dgm:cxn modelId="{FCAD6152-2ECD-4D60-BB22-1049FD8A1777}" type="presOf" srcId="{5D07263B-BB99-4134-A8C3-80265F8E1081}" destId="{43D32ABF-B5D9-4AE0-B7B0-96E1B8B69E17}" srcOrd="0" destOrd="0" presId="urn:microsoft.com/office/officeart/2005/8/layout/vList2"/>
    <dgm:cxn modelId="{9F035480-33CA-42CD-B11B-9DC13CE500C0}" srcId="{C5C0B843-AC82-4248-A4C5-91438EE7855C}" destId="{C7F41E67-737F-4DC8-A94A-CE27FFFF49D8}" srcOrd="0" destOrd="0" parTransId="{E7729057-3B83-4F4B-8C16-DCCFF2ED54C5}" sibTransId="{1824CA43-FC23-4B1A-B9E0-DCDB382CCBD3}"/>
    <dgm:cxn modelId="{6596D0D4-705F-4811-9D48-E8627711B283}" srcId="{C5C0B843-AC82-4248-A4C5-91438EE7855C}" destId="{5D07263B-BB99-4134-A8C3-80265F8E1081}" srcOrd="1" destOrd="0" parTransId="{889582E4-672B-4091-8860-263776E22D18}" sibTransId="{CE3E4212-1350-4D9C-9016-C4B95FAB64B5}"/>
    <dgm:cxn modelId="{D891BCE9-875A-45BD-8828-9B25EA6371AD}" type="presOf" srcId="{C7F41E67-737F-4DC8-A94A-CE27FFFF49D8}" destId="{2436548C-C009-48F5-93C9-E62EA68F3586}" srcOrd="0" destOrd="0" presId="urn:microsoft.com/office/officeart/2005/8/layout/vList2"/>
    <dgm:cxn modelId="{5E10EE37-79E1-45BC-AFEF-406D61AAB6BB}" type="presParOf" srcId="{DFB5E2BB-7E6C-4C39-81FD-A96A6C94B834}" destId="{2436548C-C009-48F5-93C9-E62EA68F3586}" srcOrd="0" destOrd="0" presId="urn:microsoft.com/office/officeart/2005/8/layout/vList2"/>
    <dgm:cxn modelId="{2EDBA8AD-92C7-4207-B406-D0C76308F4EC}" type="presParOf" srcId="{DFB5E2BB-7E6C-4C39-81FD-A96A6C94B834}" destId="{6812CC71-D357-409E-A57B-654A23B52E59}" srcOrd="1" destOrd="0" presId="urn:microsoft.com/office/officeart/2005/8/layout/vList2"/>
    <dgm:cxn modelId="{916CAF9E-FFE9-4C10-9CD4-543C95DCFA57}" type="presParOf" srcId="{DFB5E2BB-7E6C-4C39-81FD-A96A6C94B834}" destId="{43D32ABF-B5D9-4AE0-B7B0-96E1B8B69E1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07784-695F-43F5-B026-70C1723EDA1F}"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FEE6CF7C-167F-4191-A25B-8B459E1579F8}">
      <dgm:prSet/>
      <dgm:spPr/>
      <dgm:t>
        <a:bodyPr/>
        <a:lstStyle/>
        <a:p>
          <a:pPr>
            <a:lnSpc>
              <a:spcPct val="100000"/>
            </a:lnSpc>
          </a:pPr>
          <a:r>
            <a:rPr lang="en-US" dirty="0"/>
            <a:t>Self-Determination	</a:t>
          </a:r>
        </a:p>
      </dgm:t>
      <dgm:extLst>
        <a:ext uri="{E40237B7-FDA0-4F09-8148-C483321AD2D9}">
          <dgm14:cNvPr xmlns:dgm14="http://schemas.microsoft.com/office/drawing/2010/diagram" id="0" name="" descr="Self-Determination &#10;Person-Centered Planning&#10;Least restrictive alternative"/>
        </a:ext>
      </dgm:extLst>
    </dgm:pt>
    <dgm:pt modelId="{4B1D83FD-E393-4AE3-8C12-56E3AF059580}" type="parTrans" cxnId="{2A7C9FF8-9D90-4EAB-8B92-1B31E86525B1}">
      <dgm:prSet/>
      <dgm:spPr/>
      <dgm:t>
        <a:bodyPr/>
        <a:lstStyle/>
        <a:p>
          <a:endParaRPr lang="en-US"/>
        </a:p>
      </dgm:t>
    </dgm:pt>
    <dgm:pt modelId="{9983F23F-271A-402E-A145-54E55BBF3EC7}" type="sibTrans" cxnId="{2A7C9FF8-9D90-4EAB-8B92-1B31E86525B1}">
      <dgm:prSet phldrT="1" phldr="0"/>
      <dgm:spPr/>
      <dgm:t>
        <a:bodyPr/>
        <a:lstStyle/>
        <a:p>
          <a:endParaRPr lang="en-US"/>
        </a:p>
      </dgm:t>
    </dgm:pt>
    <dgm:pt modelId="{43BF8D43-B412-4768-9974-FC0CB2B8DE28}">
      <dgm:prSet/>
      <dgm:spPr/>
      <dgm:t>
        <a:bodyPr/>
        <a:lstStyle/>
        <a:p>
          <a:pPr>
            <a:lnSpc>
              <a:spcPct val="100000"/>
            </a:lnSpc>
          </a:pPr>
          <a:r>
            <a:rPr lang="en-US" dirty="0"/>
            <a:t>Person-Centered Planning</a:t>
          </a:r>
        </a:p>
      </dgm:t>
      <dgm:extLst>
        <a:ext uri="{E40237B7-FDA0-4F09-8148-C483321AD2D9}">
          <dgm14:cNvPr xmlns:dgm14="http://schemas.microsoft.com/office/drawing/2010/diagram" id="0" name="" descr="Self-Determination &#10;Person-Centered Planning&#10;Least restrictive alternative"/>
        </a:ext>
      </dgm:extLst>
    </dgm:pt>
    <dgm:pt modelId="{11FF4D46-45A5-4A8A-AACD-03D2B6D7D924}" type="parTrans" cxnId="{E7C92B37-8920-4978-A8FD-A1FC93796111}">
      <dgm:prSet/>
      <dgm:spPr/>
      <dgm:t>
        <a:bodyPr/>
        <a:lstStyle/>
        <a:p>
          <a:endParaRPr lang="en-US"/>
        </a:p>
      </dgm:t>
    </dgm:pt>
    <dgm:pt modelId="{E21AC796-5CF3-4DCD-B84E-E75217A34AF5}" type="sibTrans" cxnId="{E7C92B37-8920-4978-A8FD-A1FC93796111}">
      <dgm:prSet phldrT="2" phldr="0"/>
      <dgm:spPr/>
      <dgm:t>
        <a:bodyPr/>
        <a:lstStyle/>
        <a:p>
          <a:endParaRPr lang="en-US"/>
        </a:p>
      </dgm:t>
    </dgm:pt>
    <dgm:pt modelId="{66976FC1-DEB4-4A42-A188-FB4BF2E37C10}">
      <dgm:prSet/>
      <dgm:spPr/>
      <dgm:t>
        <a:bodyPr/>
        <a:lstStyle/>
        <a:p>
          <a:pPr>
            <a:lnSpc>
              <a:spcPct val="100000"/>
            </a:lnSpc>
          </a:pPr>
          <a:r>
            <a:rPr lang="en-US" dirty="0"/>
            <a:t>Least restrictive alternative</a:t>
          </a:r>
        </a:p>
      </dgm:t>
      <dgm:extLst>
        <a:ext uri="{E40237B7-FDA0-4F09-8148-C483321AD2D9}">
          <dgm14:cNvPr xmlns:dgm14="http://schemas.microsoft.com/office/drawing/2010/diagram" id="0" name="" descr="Self-Determination &#10;Person-Centered Planning&#10;Least restrictive alternative"/>
        </a:ext>
      </dgm:extLst>
    </dgm:pt>
    <dgm:pt modelId="{5BDAFF76-EB4E-46CE-9F86-102EC6CB8E6C}" type="parTrans" cxnId="{8C058E1F-7E8B-4437-B5CB-74DF306EE442}">
      <dgm:prSet/>
      <dgm:spPr/>
      <dgm:t>
        <a:bodyPr/>
        <a:lstStyle/>
        <a:p>
          <a:endParaRPr lang="en-US"/>
        </a:p>
      </dgm:t>
    </dgm:pt>
    <dgm:pt modelId="{F00D2730-D30A-458C-A713-C38150B82588}" type="sibTrans" cxnId="{8C058E1F-7E8B-4437-B5CB-74DF306EE442}">
      <dgm:prSet phldrT="3" phldr="0"/>
      <dgm:spPr/>
      <dgm:t>
        <a:bodyPr/>
        <a:lstStyle/>
        <a:p>
          <a:endParaRPr lang="en-US"/>
        </a:p>
      </dgm:t>
    </dgm:pt>
    <dgm:pt modelId="{22736BF0-7E6B-4662-80D5-EB702974BB8E}" type="pres">
      <dgm:prSet presAssocID="{1CB07784-695F-43F5-B026-70C1723EDA1F}" presName="vert0" presStyleCnt="0">
        <dgm:presLayoutVars>
          <dgm:dir/>
          <dgm:animOne val="branch"/>
          <dgm:animLvl val="lvl"/>
        </dgm:presLayoutVars>
      </dgm:prSet>
      <dgm:spPr/>
    </dgm:pt>
    <dgm:pt modelId="{412C977A-669D-49FD-95FC-AA8341C3D227}" type="pres">
      <dgm:prSet presAssocID="{FEE6CF7C-167F-4191-A25B-8B459E1579F8}" presName="thickLine" presStyleLbl="alignNode1" presStyleIdx="0" presStyleCnt="3"/>
      <dgm:spPr/>
    </dgm:pt>
    <dgm:pt modelId="{4E19AED5-5BEF-43C6-9093-F151F9C9E91B}" type="pres">
      <dgm:prSet presAssocID="{FEE6CF7C-167F-4191-A25B-8B459E1579F8}" presName="horz1" presStyleCnt="0"/>
      <dgm:spPr/>
    </dgm:pt>
    <dgm:pt modelId="{E8871B1B-5863-4FB0-A282-143083519D3B}" type="pres">
      <dgm:prSet presAssocID="{FEE6CF7C-167F-4191-A25B-8B459E1579F8}" presName="tx1" presStyleLbl="revTx" presStyleIdx="0" presStyleCnt="3"/>
      <dgm:spPr/>
    </dgm:pt>
    <dgm:pt modelId="{044B4FD8-4483-4EBA-B23F-6CF56939D679}" type="pres">
      <dgm:prSet presAssocID="{FEE6CF7C-167F-4191-A25B-8B459E1579F8}" presName="vert1" presStyleCnt="0"/>
      <dgm:spPr/>
    </dgm:pt>
    <dgm:pt modelId="{445C47FA-4A65-4BC1-AD61-29BF7F987FF0}" type="pres">
      <dgm:prSet presAssocID="{43BF8D43-B412-4768-9974-FC0CB2B8DE28}" presName="thickLine" presStyleLbl="alignNode1" presStyleIdx="1" presStyleCnt="3"/>
      <dgm:spPr/>
    </dgm:pt>
    <dgm:pt modelId="{53B6CFCC-1349-46CD-8F52-00A409180D31}" type="pres">
      <dgm:prSet presAssocID="{43BF8D43-B412-4768-9974-FC0CB2B8DE28}" presName="horz1" presStyleCnt="0"/>
      <dgm:spPr/>
    </dgm:pt>
    <dgm:pt modelId="{1CFAD78B-EA33-400E-A68C-9D534CED8F26}" type="pres">
      <dgm:prSet presAssocID="{43BF8D43-B412-4768-9974-FC0CB2B8DE28}" presName="tx1" presStyleLbl="revTx" presStyleIdx="1" presStyleCnt="3"/>
      <dgm:spPr/>
    </dgm:pt>
    <dgm:pt modelId="{D52E07DC-669A-488D-A69D-701CD315BFDD}" type="pres">
      <dgm:prSet presAssocID="{43BF8D43-B412-4768-9974-FC0CB2B8DE28}" presName="vert1" presStyleCnt="0"/>
      <dgm:spPr/>
    </dgm:pt>
    <dgm:pt modelId="{06637F75-FFD5-41F3-B0FF-319BB596D03A}" type="pres">
      <dgm:prSet presAssocID="{66976FC1-DEB4-4A42-A188-FB4BF2E37C10}" presName="thickLine" presStyleLbl="alignNode1" presStyleIdx="2" presStyleCnt="3"/>
      <dgm:spPr/>
    </dgm:pt>
    <dgm:pt modelId="{99527C97-D39D-4D55-844D-6FAFBDBC1524}" type="pres">
      <dgm:prSet presAssocID="{66976FC1-DEB4-4A42-A188-FB4BF2E37C10}" presName="horz1" presStyleCnt="0"/>
      <dgm:spPr/>
    </dgm:pt>
    <dgm:pt modelId="{F6952432-B8ED-4B81-BE59-BA5251E38A6B}" type="pres">
      <dgm:prSet presAssocID="{66976FC1-DEB4-4A42-A188-FB4BF2E37C10}" presName="tx1" presStyleLbl="revTx" presStyleIdx="2" presStyleCnt="3"/>
      <dgm:spPr/>
    </dgm:pt>
    <dgm:pt modelId="{BC76BC74-2F9E-450C-A86C-6830B1302F18}" type="pres">
      <dgm:prSet presAssocID="{66976FC1-DEB4-4A42-A188-FB4BF2E37C10}" presName="vert1" presStyleCnt="0"/>
      <dgm:spPr/>
    </dgm:pt>
  </dgm:ptLst>
  <dgm:cxnLst>
    <dgm:cxn modelId="{9DF34E1C-601B-4096-9291-A1C98CC360C9}" type="presOf" srcId="{66976FC1-DEB4-4A42-A188-FB4BF2E37C10}" destId="{F6952432-B8ED-4B81-BE59-BA5251E38A6B}" srcOrd="0" destOrd="0" presId="urn:microsoft.com/office/officeart/2008/layout/LinedList"/>
    <dgm:cxn modelId="{8C058E1F-7E8B-4437-B5CB-74DF306EE442}" srcId="{1CB07784-695F-43F5-B026-70C1723EDA1F}" destId="{66976FC1-DEB4-4A42-A188-FB4BF2E37C10}" srcOrd="2" destOrd="0" parTransId="{5BDAFF76-EB4E-46CE-9F86-102EC6CB8E6C}" sibTransId="{F00D2730-D30A-458C-A713-C38150B82588}"/>
    <dgm:cxn modelId="{E7C92B37-8920-4978-A8FD-A1FC93796111}" srcId="{1CB07784-695F-43F5-B026-70C1723EDA1F}" destId="{43BF8D43-B412-4768-9974-FC0CB2B8DE28}" srcOrd="1" destOrd="0" parTransId="{11FF4D46-45A5-4A8A-AACD-03D2B6D7D924}" sibTransId="{E21AC796-5CF3-4DCD-B84E-E75217A34AF5}"/>
    <dgm:cxn modelId="{7CFFB4A0-4EC2-43EB-A1B7-AC57DCFF5046}" type="presOf" srcId="{FEE6CF7C-167F-4191-A25B-8B459E1579F8}" destId="{E8871B1B-5863-4FB0-A282-143083519D3B}" srcOrd="0" destOrd="0" presId="urn:microsoft.com/office/officeart/2008/layout/LinedList"/>
    <dgm:cxn modelId="{1F056ABC-CA8C-4BC4-AB24-E8CF1ADD4CE8}" type="presOf" srcId="{1CB07784-695F-43F5-B026-70C1723EDA1F}" destId="{22736BF0-7E6B-4662-80D5-EB702974BB8E}" srcOrd="0" destOrd="0" presId="urn:microsoft.com/office/officeart/2008/layout/LinedList"/>
    <dgm:cxn modelId="{F30128C9-E3F1-4FD9-A33B-214529A6A7F8}" type="presOf" srcId="{43BF8D43-B412-4768-9974-FC0CB2B8DE28}" destId="{1CFAD78B-EA33-400E-A68C-9D534CED8F26}" srcOrd="0" destOrd="0" presId="urn:microsoft.com/office/officeart/2008/layout/LinedList"/>
    <dgm:cxn modelId="{2A7C9FF8-9D90-4EAB-8B92-1B31E86525B1}" srcId="{1CB07784-695F-43F5-B026-70C1723EDA1F}" destId="{FEE6CF7C-167F-4191-A25B-8B459E1579F8}" srcOrd="0" destOrd="0" parTransId="{4B1D83FD-E393-4AE3-8C12-56E3AF059580}" sibTransId="{9983F23F-271A-402E-A145-54E55BBF3EC7}"/>
    <dgm:cxn modelId="{DF3C74EB-73C5-4270-844B-2E864D6342C4}" type="presParOf" srcId="{22736BF0-7E6B-4662-80D5-EB702974BB8E}" destId="{412C977A-669D-49FD-95FC-AA8341C3D227}" srcOrd="0" destOrd="0" presId="urn:microsoft.com/office/officeart/2008/layout/LinedList"/>
    <dgm:cxn modelId="{C538CDFD-9841-4DCB-9CCD-B6F44951F082}" type="presParOf" srcId="{22736BF0-7E6B-4662-80D5-EB702974BB8E}" destId="{4E19AED5-5BEF-43C6-9093-F151F9C9E91B}" srcOrd="1" destOrd="0" presId="urn:microsoft.com/office/officeart/2008/layout/LinedList"/>
    <dgm:cxn modelId="{1F4B7EB2-452A-4B91-BDD0-D88D6DFA4CD8}" type="presParOf" srcId="{4E19AED5-5BEF-43C6-9093-F151F9C9E91B}" destId="{E8871B1B-5863-4FB0-A282-143083519D3B}" srcOrd="0" destOrd="0" presId="urn:microsoft.com/office/officeart/2008/layout/LinedList"/>
    <dgm:cxn modelId="{86C19383-FCCD-4A50-BC2B-DDA7BB822A62}" type="presParOf" srcId="{4E19AED5-5BEF-43C6-9093-F151F9C9E91B}" destId="{044B4FD8-4483-4EBA-B23F-6CF56939D679}" srcOrd="1" destOrd="0" presId="urn:microsoft.com/office/officeart/2008/layout/LinedList"/>
    <dgm:cxn modelId="{465C107E-5D71-4AF1-A378-20CA8E8B23CB}" type="presParOf" srcId="{22736BF0-7E6B-4662-80D5-EB702974BB8E}" destId="{445C47FA-4A65-4BC1-AD61-29BF7F987FF0}" srcOrd="2" destOrd="0" presId="urn:microsoft.com/office/officeart/2008/layout/LinedList"/>
    <dgm:cxn modelId="{D911A02A-DEE4-47CC-8E38-4ECFDCCE579D}" type="presParOf" srcId="{22736BF0-7E6B-4662-80D5-EB702974BB8E}" destId="{53B6CFCC-1349-46CD-8F52-00A409180D31}" srcOrd="3" destOrd="0" presId="urn:microsoft.com/office/officeart/2008/layout/LinedList"/>
    <dgm:cxn modelId="{A19D8CCF-1EE9-4A23-95ED-D84E2A9C9A2D}" type="presParOf" srcId="{53B6CFCC-1349-46CD-8F52-00A409180D31}" destId="{1CFAD78B-EA33-400E-A68C-9D534CED8F26}" srcOrd="0" destOrd="0" presId="urn:microsoft.com/office/officeart/2008/layout/LinedList"/>
    <dgm:cxn modelId="{76111177-9B31-43F0-9693-83DB4C9ECB30}" type="presParOf" srcId="{53B6CFCC-1349-46CD-8F52-00A409180D31}" destId="{D52E07DC-669A-488D-A69D-701CD315BFDD}" srcOrd="1" destOrd="0" presId="urn:microsoft.com/office/officeart/2008/layout/LinedList"/>
    <dgm:cxn modelId="{7B6C46ED-3D30-4385-A407-2FEFF3D6BE85}" type="presParOf" srcId="{22736BF0-7E6B-4662-80D5-EB702974BB8E}" destId="{06637F75-FFD5-41F3-B0FF-319BB596D03A}" srcOrd="4" destOrd="0" presId="urn:microsoft.com/office/officeart/2008/layout/LinedList"/>
    <dgm:cxn modelId="{761E998C-3076-4A7B-808F-FE7147ED1FDF}" type="presParOf" srcId="{22736BF0-7E6B-4662-80D5-EB702974BB8E}" destId="{99527C97-D39D-4D55-844D-6FAFBDBC1524}" srcOrd="5" destOrd="0" presId="urn:microsoft.com/office/officeart/2008/layout/LinedList"/>
    <dgm:cxn modelId="{1CE54173-3546-4AE8-B645-852450CAEE37}" type="presParOf" srcId="{99527C97-D39D-4D55-844D-6FAFBDBC1524}" destId="{F6952432-B8ED-4B81-BE59-BA5251E38A6B}" srcOrd="0" destOrd="0" presId="urn:microsoft.com/office/officeart/2008/layout/LinedList"/>
    <dgm:cxn modelId="{9F27030D-29AD-477A-B4D1-C66D21397A8F}" type="presParOf" srcId="{99527C97-D39D-4D55-844D-6FAFBDBC1524}" destId="{BC76BC74-2F9E-450C-A86C-6830B1302F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B6EAB-584C-4E52-95D1-10BD1564F838}"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03E69C1F-DF91-493D-9489-97AC287E5989}">
      <dgm:prSet/>
      <dgm:spPr/>
      <dgm:t>
        <a:bodyPr/>
        <a:lstStyle/>
        <a:p>
          <a:r>
            <a:rPr lang="en-US" dirty="0"/>
            <a:t>The support coordinator gives Jane a list of group homes to choose from.  Is this an example of self-determination?</a:t>
          </a:r>
        </a:p>
      </dgm:t>
    </dgm:pt>
    <dgm:pt modelId="{6A5F26A1-FA09-4C95-A084-4175C513F52F}" type="parTrans" cxnId="{E27F03D7-D1E1-45E7-8EB2-950339F47651}">
      <dgm:prSet/>
      <dgm:spPr/>
      <dgm:t>
        <a:bodyPr/>
        <a:lstStyle/>
        <a:p>
          <a:endParaRPr lang="en-US"/>
        </a:p>
      </dgm:t>
    </dgm:pt>
    <dgm:pt modelId="{3EE6D03C-EB45-4822-8783-61B04D32C2FA}" type="sibTrans" cxnId="{E27F03D7-D1E1-45E7-8EB2-950339F47651}">
      <dgm:prSet/>
      <dgm:spPr/>
      <dgm:t>
        <a:bodyPr/>
        <a:lstStyle/>
        <a:p>
          <a:endParaRPr lang="en-US"/>
        </a:p>
      </dgm:t>
    </dgm:pt>
    <dgm:pt modelId="{C11D87F6-F03A-4C71-9D9B-3254803E9AA7}">
      <dgm:prSet/>
      <dgm:spPr/>
      <dgm:t>
        <a:bodyPr/>
        <a:lstStyle/>
        <a:p>
          <a:r>
            <a:rPr lang="en-US" dirty="0"/>
            <a:t>Jane asks the support coordinator and her mother to help her prepare a budget and research the options available for on-campus housing.  Is this an example of self-determination?</a:t>
          </a:r>
        </a:p>
      </dgm:t>
    </dgm:pt>
    <dgm:pt modelId="{1DA70DBF-5FB7-40AD-B5C8-54F9186D2C09}" type="parTrans" cxnId="{C5F59B7F-CD46-42A7-9231-62FB836E0763}">
      <dgm:prSet/>
      <dgm:spPr/>
      <dgm:t>
        <a:bodyPr/>
        <a:lstStyle/>
        <a:p>
          <a:endParaRPr lang="en-US"/>
        </a:p>
      </dgm:t>
    </dgm:pt>
    <dgm:pt modelId="{6FCAAD29-47B6-4DC4-80C6-9FD74196B734}" type="sibTrans" cxnId="{C5F59B7F-CD46-42A7-9231-62FB836E0763}">
      <dgm:prSet/>
      <dgm:spPr/>
      <dgm:t>
        <a:bodyPr/>
        <a:lstStyle/>
        <a:p>
          <a:endParaRPr lang="en-US"/>
        </a:p>
      </dgm:t>
    </dgm:pt>
    <dgm:pt modelId="{35D48039-3FEA-41C6-AFBB-58A65AB3AD78}" type="pres">
      <dgm:prSet presAssocID="{5DDB6EAB-584C-4E52-95D1-10BD1564F838}" presName="vert0" presStyleCnt="0">
        <dgm:presLayoutVars>
          <dgm:dir/>
          <dgm:animOne val="branch"/>
          <dgm:animLvl val="lvl"/>
        </dgm:presLayoutVars>
      </dgm:prSet>
      <dgm:spPr/>
    </dgm:pt>
    <dgm:pt modelId="{43ECEB31-BCDB-4DEE-ABB4-ED584F4DEB04}" type="pres">
      <dgm:prSet presAssocID="{03E69C1F-DF91-493D-9489-97AC287E5989}" presName="thickLine" presStyleLbl="alignNode1" presStyleIdx="0" presStyleCnt="2"/>
      <dgm:spPr/>
    </dgm:pt>
    <dgm:pt modelId="{0557452C-C3F6-4100-BD3A-B4DF097453B1}" type="pres">
      <dgm:prSet presAssocID="{03E69C1F-DF91-493D-9489-97AC287E5989}" presName="horz1" presStyleCnt="0"/>
      <dgm:spPr/>
    </dgm:pt>
    <dgm:pt modelId="{A9E8BE1D-D54B-41BB-B381-0F242A191C55}" type="pres">
      <dgm:prSet presAssocID="{03E69C1F-DF91-493D-9489-97AC287E5989}" presName="tx1" presStyleLbl="revTx" presStyleIdx="0" presStyleCnt="2"/>
      <dgm:spPr/>
    </dgm:pt>
    <dgm:pt modelId="{5CDC0D72-5E08-4DEF-BBC6-FA9268783520}" type="pres">
      <dgm:prSet presAssocID="{03E69C1F-DF91-493D-9489-97AC287E5989}" presName="vert1" presStyleCnt="0"/>
      <dgm:spPr/>
    </dgm:pt>
    <dgm:pt modelId="{0EF4CB72-25A6-47E7-B1F0-B0F4F85FEB3D}" type="pres">
      <dgm:prSet presAssocID="{C11D87F6-F03A-4C71-9D9B-3254803E9AA7}" presName="thickLine" presStyleLbl="alignNode1" presStyleIdx="1" presStyleCnt="2"/>
      <dgm:spPr/>
    </dgm:pt>
    <dgm:pt modelId="{0B809477-3C87-493D-B979-274416C4469B}" type="pres">
      <dgm:prSet presAssocID="{C11D87F6-F03A-4C71-9D9B-3254803E9AA7}" presName="horz1" presStyleCnt="0"/>
      <dgm:spPr/>
    </dgm:pt>
    <dgm:pt modelId="{9621F3FF-74A0-4036-AD6B-07813A15F407}" type="pres">
      <dgm:prSet presAssocID="{C11D87F6-F03A-4C71-9D9B-3254803E9AA7}" presName="tx1" presStyleLbl="revTx" presStyleIdx="1" presStyleCnt="2"/>
      <dgm:spPr/>
    </dgm:pt>
    <dgm:pt modelId="{8ED53296-B8B8-401C-9BFB-27DCE88A5AC1}" type="pres">
      <dgm:prSet presAssocID="{C11D87F6-F03A-4C71-9D9B-3254803E9AA7}" presName="vert1" presStyleCnt="0"/>
      <dgm:spPr/>
    </dgm:pt>
  </dgm:ptLst>
  <dgm:cxnLst>
    <dgm:cxn modelId="{F6601D72-ED8B-49DE-B391-8653DB78D272}" type="presOf" srcId="{5DDB6EAB-584C-4E52-95D1-10BD1564F838}" destId="{35D48039-3FEA-41C6-AFBB-58A65AB3AD78}" srcOrd="0" destOrd="0" presId="urn:microsoft.com/office/officeart/2008/layout/LinedList"/>
    <dgm:cxn modelId="{5EC3307B-B666-4AB4-BCCA-36FB55AEBD88}" type="presOf" srcId="{03E69C1F-DF91-493D-9489-97AC287E5989}" destId="{A9E8BE1D-D54B-41BB-B381-0F242A191C55}" srcOrd="0" destOrd="0" presId="urn:microsoft.com/office/officeart/2008/layout/LinedList"/>
    <dgm:cxn modelId="{C5F59B7F-CD46-42A7-9231-62FB836E0763}" srcId="{5DDB6EAB-584C-4E52-95D1-10BD1564F838}" destId="{C11D87F6-F03A-4C71-9D9B-3254803E9AA7}" srcOrd="1" destOrd="0" parTransId="{1DA70DBF-5FB7-40AD-B5C8-54F9186D2C09}" sibTransId="{6FCAAD29-47B6-4DC4-80C6-9FD74196B734}"/>
    <dgm:cxn modelId="{E27F03D7-D1E1-45E7-8EB2-950339F47651}" srcId="{5DDB6EAB-584C-4E52-95D1-10BD1564F838}" destId="{03E69C1F-DF91-493D-9489-97AC287E5989}" srcOrd="0" destOrd="0" parTransId="{6A5F26A1-FA09-4C95-A084-4175C513F52F}" sibTransId="{3EE6D03C-EB45-4822-8783-61B04D32C2FA}"/>
    <dgm:cxn modelId="{65087EDE-B01D-4F84-8D21-91B36E3E18F4}" type="presOf" srcId="{C11D87F6-F03A-4C71-9D9B-3254803E9AA7}" destId="{9621F3FF-74A0-4036-AD6B-07813A15F407}" srcOrd="0" destOrd="0" presId="urn:microsoft.com/office/officeart/2008/layout/LinedList"/>
    <dgm:cxn modelId="{FDA16EFE-F542-4CC6-A78F-714CF259AA11}" type="presParOf" srcId="{35D48039-3FEA-41C6-AFBB-58A65AB3AD78}" destId="{43ECEB31-BCDB-4DEE-ABB4-ED584F4DEB04}" srcOrd="0" destOrd="0" presId="urn:microsoft.com/office/officeart/2008/layout/LinedList"/>
    <dgm:cxn modelId="{A6EDD51C-C230-4BEC-B6F5-B51DDC0E362E}" type="presParOf" srcId="{35D48039-3FEA-41C6-AFBB-58A65AB3AD78}" destId="{0557452C-C3F6-4100-BD3A-B4DF097453B1}" srcOrd="1" destOrd="0" presId="urn:microsoft.com/office/officeart/2008/layout/LinedList"/>
    <dgm:cxn modelId="{B7178F17-6E3A-428E-B96F-06F5F39DCC57}" type="presParOf" srcId="{0557452C-C3F6-4100-BD3A-B4DF097453B1}" destId="{A9E8BE1D-D54B-41BB-B381-0F242A191C55}" srcOrd="0" destOrd="0" presId="urn:microsoft.com/office/officeart/2008/layout/LinedList"/>
    <dgm:cxn modelId="{E6AFB294-C23F-483B-BF17-5E509DB85B98}" type="presParOf" srcId="{0557452C-C3F6-4100-BD3A-B4DF097453B1}" destId="{5CDC0D72-5E08-4DEF-BBC6-FA9268783520}" srcOrd="1" destOrd="0" presId="urn:microsoft.com/office/officeart/2008/layout/LinedList"/>
    <dgm:cxn modelId="{48027ABD-2AA9-499D-809F-833BC71E3028}" type="presParOf" srcId="{35D48039-3FEA-41C6-AFBB-58A65AB3AD78}" destId="{0EF4CB72-25A6-47E7-B1F0-B0F4F85FEB3D}" srcOrd="2" destOrd="0" presId="urn:microsoft.com/office/officeart/2008/layout/LinedList"/>
    <dgm:cxn modelId="{EE6FEC45-49F4-4822-BA32-D6767C2DA5F2}" type="presParOf" srcId="{35D48039-3FEA-41C6-AFBB-58A65AB3AD78}" destId="{0B809477-3C87-493D-B979-274416C4469B}" srcOrd="3" destOrd="0" presId="urn:microsoft.com/office/officeart/2008/layout/LinedList"/>
    <dgm:cxn modelId="{AAD11100-3D2E-4772-B7D0-1701915D382B}" type="presParOf" srcId="{0B809477-3C87-493D-B979-274416C4469B}" destId="{9621F3FF-74A0-4036-AD6B-07813A15F407}" srcOrd="0" destOrd="0" presId="urn:microsoft.com/office/officeart/2008/layout/LinedList"/>
    <dgm:cxn modelId="{22F7C67E-096F-4B51-8AA1-6078085F620D}" type="presParOf" srcId="{0B809477-3C87-493D-B979-274416C4469B}" destId="{8ED53296-B8B8-401C-9BFB-27DCE88A5A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4AB411-0E25-4BB8-ACA3-DA6EDC98099D}"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6FC96089-E381-4B07-9EFE-3144F7B0A9D6}">
      <dgm:prSet/>
      <dgm:spPr/>
      <dgm:t>
        <a:bodyPr/>
        <a:lstStyle/>
        <a:p>
          <a:r>
            <a:rPr lang="en-US" dirty="0"/>
            <a:t>The person who the plan affects should be the one leading the planning process.</a:t>
          </a:r>
        </a:p>
      </dgm:t>
    </dgm:pt>
    <dgm:pt modelId="{0F3D180F-FE53-4519-88FC-DC87B8945B23}" type="parTrans" cxnId="{ECE10550-2282-42CA-85FA-3172AD1B741D}">
      <dgm:prSet/>
      <dgm:spPr/>
      <dgm:t>
        <a:bodyPr/>
        <a:lstStyle/>
        <a:p>
          <a:endParaRPr lang="en-US"/>
        </a:p>
      </dgm:t>
    </dgm:pt>
    <dgm:pt modelId="{DDEF461A-1894-4B11-A760-800ED3DA49DC}" type="sibTrans" cxnId="{ECE10550-2282-42CA-85FA-3172AD1B741D}">
      <dgm:prSet/>
      <dgm:spPr/>
      <dgm:t>
        <a:bodyPr/>
        <a:lstStyle/>
        <a:p>
          <a:endParaRPr lang="en-US"/>
        </a:p>
      </dgm:t>
    </dgm:pt>
    <dgm:pt modelId="{627CFCCF-F72C-4A78-96DF-84D2494F876C}">
      <dgm:prSet/>
      <dgm:spPr/>
      <dgm:t>
        <a:bodyPr/>
        <a:lstStyle/>
        <a:p>
          <a:r>
            <a:rPr lang="en-US" dirty="0"/>
            <a:t>Person-centered planning is decisions driven by the person’s wants needs and financial abilities .</a:t>
          </a:r>
        </a:p>
      </dgm:t>
    </dgm:pt>
    <dgm:pt modelId="{A884429B-95E7-4877-B204-DBDF16495D46}" type="parTrans" cxnId="{864F51F9-3E5B-4D18-A6F1-A96F3B3552B6}">
      <dgm:prSet/>
      <dgm:spPr/>
      <dgm:t>
        <a:bodyPr/>
        <a:lstStyle/>
        <a:p>
          <a:endParaRPr lang="en-US"/>
        </a:p>
      </dgm:t>
    </dgm:pt>
    <dgm:pt modelId="{B10853C8-4BC5-4A72-B6BC-1DFBC85A10F6}" type="sibTrans" cxnId="{864F51F9-3E5B-4D18-A6F1-A96F3B3552B6}">
      <dgm:prSet/>
      <dgm:spPr/>
      <dgm:t>
        <a:bodyPr/>
        <a:lstStyle/>
        <a:p>
          <a:endParaRPr lang="en-US"/>
        </a:p>
      </dgm:t>
    </dgm:pt>
    <dgm:pt modelId="{996A5978-49A5-4E25-99AF-DD0896BC4131}">
      <dgm:prSet/>
      <dgm:spPr/>
      <dgm:t>
        <a:bodyPr/>
        <a:lstStyle/>
        <a:p>
          <a:r>
            <a:rPr lang="en-US"/>
            <a:t>It is more respectful than decisions made for the person without their input.</a:t>
          </a:r>
        </a:p>
      </dgm:t>
    </dgm:pt>
    <dgm:pt modelId="{9292454F-F31C-4ABE-A3B8-04C48B461074}" type="parTrans" cxnId="{C706CDCF-FF67-49B1-9A16-38F8C0A8B61C}">
      <dgm:prSet/>
      <dgm:spPr/>
      <dgm:t>
        <a:bodyPr/>
        <a:lstStyle/>
        <a:p>
          <a:endParaRPr lang="en-US"/>
        </a:p>
      </dgm:t>
    </dgm:pt>
    <dgm:pt modelId="{A8CD8D17-2D2E-42A2-88AA-A713300EC345}" type="sibTrans" cxnId="{C706CDCF-FF67-49B1-9A16-38F8C0A8B61C}">
      <dgm:prSet/>
      <dgm:spPr/>
      <dgm:t>
        <a:bodyPr/>
        <a:lstStyle/>
        <a:p>
          <a:endParaRPr lang="en-US"/>
        </a:p>
      </dgm:t>
    </dgm:pt>
    <dgm:pt modelId="{FFA7B9F0-6365-445D-81F2-B12272CFA4D5}" type="pres">
      <dgm:prSet presAssocID="{BE4AB411-0E25-4BB8-ACA3-DA6EDC98099D}" presName="vert0" presStyleCnt="0">
        <dgm:presLayoutVars>
          <dgm:dir/>
          <dgm:animOne val="branch"/>
          <dgm:animLvl val="lvl"/>
        </dgm:presLayoutVars>
      </dgm:prSet>
      <dgm:spPr/>
    </dgm:pt>
    <dgm:pt modelId="{866D692E-70C9-4A98-B3DA-E5F7B0891B0D}" type="pres">
      <dgm:prSet presAssocID="{6FC96089-E381-4B07-9EFE-3144F7B0A9D6}" presName="thickLine" presStyleLbl="alignNode1" presStyleIdx="0" presStyleCnt="3"/>
      <dgm:spPr/>
    </dgm:pt>
    <dgm:pt modelId="{6C33D656-8B92-410E-80F9-BF0817E8DF7C}" type="pres">
      <dgm:prSet presAssocID="{6FC96089-E381-4B07-9EFE-3144F7B0A9D6}" presName="horz1" presStyleCnt="0"/>
      <dgm:spPr/>
    </dgm:pt>
    <dgm:pt modelId="{56E05E6E-72CF-4A97-88CE-D8756C5BCC23}" type="pres">
      <dgm:prSet presAssocID="{6FC96089-E381-4B07-9EFE-3144F7B0A9D6}" presName="tx1" presStyleLbl="revTx" presStyleIdx="0" presStyleCnt="3"/>
      <dgm:spPr/>
    </dgm:pt>
    <dgm:pt modelId="{67D5C8C8-1F34-4848-9DBB-768AC357A05A}" type="pres">
      <dgm:prSet presAssocID="{6FC96089-E381-4B07-9EFE-3144F7B0A9D6}" presName="vert1" presStyleCnt="0"/>
      <dgm:spPr/>
    </dgm:pt>
    <dgm:pt modelId="{4AC0CEB6-52AD-4391-B4F9-B8B886A1DD9B}" type="pres">
      <dgm:prSet presAssocID="{627CFCCF-F72C-4A78-96DF-84D2494F876C}" presName="thickLine" presStyleLbl="alignNode1" presStyleIdx="1" presStyleCnt="3"/>
      <dgm:spPr/>
    </dgm:pt>
    <dgm:pt modelId="{C67C415D-A14F-4D76-B670-0A4A10326F6D}" type="pres">
      <dgm:prSet presAssocID="{627CFCCF-F72C-4A78-96DF-84D2494F876C}" presName="horz1" presStyleCnt="0"/>
      <dgm:spPr/>
    </dgm:pt>
    <dgm:pt modelId="{8028165C-33F5-42F9-AFBC-52D1D07CA17C}" type="pres">
      <dgm:prSet presAssocID="{627CFCCF-F72C-4A78-96DF-84D2494F876C}" presName="tx1" presStyleLbl="revTx" presStyleIdx="1" presStyleCnt="3"/>
      <dgm:spPr/>
    </dgm:pt>
    <dgm:pt modelId="{706A5BB1-7726-406A-B8F6-3537E37B7E48}" type="pres">
      <dgm:prSet presAssocID="{627CFCCF-F72C-4A78-96DF-84D2494F876C}" presName="vert1" presStyleCnt="0"/>
      <dgm:spPr/>
    </dgm:pt>
    <dgm:pt modelId="{2684D9C8-0069-415E-A647-07C2FB373BCC}" type="pres">
      <dgm:prSet presAssocID="{996A5978-49A5-4E25-99AF-DD0896BC4131}" presName="thickLine" presStyleLbl="alignNode1" presStyleIdx="2" presStyleCnt="3"/>
      <dgm:spPr/>
    </dgm:pt>
    <dgm:pt modelId="{A75BD617-7521-44E8-BAAB-6D92A41A0947}" type="pres">
      <dgm:prSet presAssocID="{996A5978-49A5-4E25-99AF-DD0896BC4131}" presName="horz1" presStyleCnt="0"/>
      <dgm:spPr/>
    </dgm:pt>
    <dgm:pt modelId="{E4610D43-1409-495A-98B4-AFA58587A8BC}" type="pres">
      <dgm:prSet presAssocID="{996A5978-49A5-4E25-99AF-DD0896BC4131}" presName="tx1" presStyleLbl="revTx" presStyleIdx="2" presStyleCnt="3"/>
      <dgm:spPr/>
    </dgm:pt>
    <dgm:pt modelId="{A087A3F2-5CB4-402F-B679-B96E94A50112}" type="pres">
      <dgm:prSet presAssocID="{996A5978-49A5-4E25-99AF-DD0896BC4131}" presName="vert1" presStyleCnt="0"/>
      <dgm:spPr/>
    </dgm:pt>
  </dgm:ptLst>
  <dgm:cxnLst>
    <dgm:cxn modelId="{77958A47-E84E-4246-AD23-E3CA4B9D2410}" type="presOf" srcId="{627CFCCF-F72C-4A78-96DF-84D2494F876C}" destId="{8028165C-33F5-42F9-AFBC-52D1D07CA17C}" srcOrd="0" destOrd="0" presId="urn:microsoft.com/office/officeart/2008/layout/LinedList"/>
    <dgm:cxn modelId="{ECE10550-2282-42CA-85FA-3172AD1B741D}" srcId="{BE4AB411-0E25-4BB8-ACA3-DA6EDC98099D}" destId="{6FC96089-E381-4B07-9EFE-3144F7B0A9D6}" srcOrd="0" destOrd="0" parTransId="{0F3D180F-FE53-4519-88FC-DC87B8945B23}" sibTransId="{DDEF461A-1894-4B11-A760-800ED3DA49DC}"/>
    <dgm:cxn modelId="{E7B9FA92-534C-4C7F-A3D9-0CEE5AC3574F}" type="presOf" srcId="{6FC96089-E381-4B07-9EFE-3144F7B0A9D6}" destId="{56E05E6E-72CF-4A97-88CE-D8756C5BCC23}" srcOrd="0" destOrd="0" presId="urn:microsoft.com/office/officeart/2008/layout/LinedList"/>
    <dgm:cxn modelId="{B51E1EC7-D805-4164-AD4F-DA8C57A61718}" type="presOf" srcId="{996A5978-49A5-4E25-99AF-DD0896BC4131}" destId="{E4610D43-1409-495A-98B4-AFA58587A8BC}" srcOrd="0" destOrd="0" presId="urn:microsoft.com/office/officeart/2008/layout/LinedList"/>
    <dgm:cxn modelId="{C706CDCF-FF67-49B1-9A16-38F8C0A8B61C}" srcId="{BE4AB411-0E25-4BB8-ACA3-DA6EDC98099D}" destId="{996A5978-49A5-4E25-99AF-DD0896BC4131}" srcOrd="2" destOrd="0" parTransId="{9292454F-F31C-4ABE-A3B8-04C48B461074}" sibTransId="{A8CD8D17-2D2E-42A2-88AA-A713300EC345}"/>
    <dgm:cxn modelId="{AFBD2DD5-7FE7-4819-8C60-16A0E2C2A586}" type="presOf" srcId="{BE4AB411-0E25-4BB8-ACA3-DA6EDC98099D}" destId="{FFA7B9F0-6365-445D-81F2-B12272CFA4D5}" srcOrd="0" destOrd="0" presId="urn:microsoft.com/office/officeart/2008/layout/LinedList"/>
    <dgm:cxn modelId="{864F51F9-3E5B-4D18-A6F1-A96F3B3552B6}" srcId="{BE4AB411-0E25-4BB8-ACA3-DA6EDC98099D}" destId="{627CFCCF-F72C-4A78-96DF-84D2494F876C}" srcOrd="1" destOrd="0" parTransId="{A884429B-95E7-4877-B204-DBDF16495D46}" sibTransId="{B10853C8-4BC5-4A72-B6BC-1DFBC85A10F6}"/>
    <dgm:cxn modelId="{F66F5822-8518-4542-AF69-8BFC4C8C3F4F}" type="presParOf" srcId="{FFA7B9F0-6365-445D-81F2-B12272CFA4D5}" destId="{866D692E-70C9-4A98-B3DA-E5F7B0891B0D}" srcOrd="0" destOrd="0" presId="urn:microsoft.com/office/officeart/2008/layout/LinedList"/>
    <dgm:cxn modelId="{1F3CD6C4-0D1F-4567-89F1-4E8D620790D1}" type="presParOf" srcId="{FFA7B9F0-6365-445D-81F2-B12272CFA4D5}" destId="{6C33D656-8B92-410E-80F9-BF0817E8DF7C}" srcOrd="1" destOrd="0" presId="urn:microsoft.com/office/officeart/2008/layout/LinedList"/>
    <dgm:cxn modelId="{B05EDB59-1C1F-41CF-A518-3CC130A3EDF7}" type="presParOf" srcId="{6C33D656-8B92-410E-80F9-BF0817E8DF7C}" destId="{56E05E6E-72CF-4A97-88CE-D8756C5BCC23}" srcOrd="0" destOrd="0" presId="urn:microsoft.com/office/officeart/2008/layout/LinedList"/>
    <dgm:cxn modelId="{3DC35DDB-B58C-4C5B-934A-1BD9884E8AC2}" type="presParOf" srcId="{6C33D656-8B92-410E-80F9-BF0817E8DF7C}" destId="{67D5C8C8-1F34-4848-9DBB-768AC357A05A}" srcOrd="1" destOrd="0" presId="urn:microsoft.com/office/officeart/2008/layout/LinedList"/>
    <dgm:cxn modelId="{B7650860-2FFD-4489-95E0-39746C253BFB}" type="presParOf" srcId="{FFA7B9F0-6365-445D-81F2-B12272CFA4D5}" destId="{4AC0CEB6-52AD-4391-B4F9-B8B886A1DD9B}" srcOrd="2" destOrd="0" presId="urn:microsoft.com/office/officeart/2008/layout/LinedList"/>
    <dgm:cxn modelId="{D6C329C2-F14B-44D1-BB48-976561A97BDC}" type="presParOf" srcId="{FFA7B9F0-6365-445D-81F2-B12272CFA4D5}" destId="{C67C415D-A14F-4D76-B670-0A4A10326F6D}" srcOrd="3" destOrd="0" presId="urn:microsoft.com/office/officeart/2008/layout/LinedList"/>
    <dgm:cxn modelId="{C44F45DB-2318-4B11-80F9-EEA31BE05EBD}" type="presParOf" srcId="{C67C415D-A14F-4D76-B670-0A4A10326F6D}" destId="{8028165C-33F5-42F9-AFBC-52D1D07CA17C}" srcOrd="0" destOrd="0" presId="urn:microsoft.com/office/officeart/2008/layout/LinedList"/>
    <dgm:cxn modelId="{B76065D2-3D25-49A8-B294-A9799965503F}" type="presParOf" srcId="{C67C415D-A14F-4D76-B670-0A4A10326F6D}" destId="{706A5BB1-7726-406A-B8F6-3537E37B7E48}" srcOrd="1" destOrd="0" presId="urn:microsoft.com/office/officeart/2008/layout/LinedList"/>
    <dgm:cxn modelId="{0DE51ED2-F1C8-4916-B90B-09940F7320F8}" type="presParOf" srcId="{FFA7B9F0-6365-445D-81F2-B12272CFA4D5}" destId="{2684D9C8-0069-415E-A647-07C2FB373BCC}" srcOrd="4" destOrd="0" presId="urn:microsoft.com/office/officeart/2008/layout/LinedList"/>
    <dgm:cxn modelId="{F3E90CF5-C830-45B1-8228-6CD6528A0EEB}" type="presParOf" srcId="{FFA7B9F0-6365-445D-81F2-B12272CFA4D5}" destId="{A75BD617-7521-44E8-BAAB-6D92A41A0947}" srcOrd="5" destOrd="0" presId="urn:microsoft.com/office/officeart/2008/layout/LinedList"/>
    <dgm:cxn modelId="{686EBD6F-539B-44C5-AEC5-701C27EDA48B}" type="presParOf" srcId="{A75BD617-7521-44E8-BAAB-6D92A41A0947}" destId="{E4610D43-1409-495A-98B4-AFA58587A8BC}" srcOrd="0" destOrd="0" presId="urn:microsoft.com/office/officeart/2008/layout/LinedList"/>
    <dgm:cxn modelId="{8D7A4D9A-B9AA-444E-8A67-8CBDAB13CD3D}" type="presParOf" srcId="{A75BD617-7521-44E8-BAAB-6D92A41A0947}" destId="{A087A3F2-5CB4-402F-B679-B96E94A501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39398A-6788-4013-A2B9-F3933BCA2DCF}"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492888F4-4D83-489D-8E51-03ACCAF5A3AA}">
      <dgm:prSet/>
      <dgm:spPr/>
      <dgm:t>
        <a:bodyPr/>
        <a:lstStyle/>
        <a:p>
          <a:r>
            <a:rPr lang="en-US" dirty="0"/>
            <a:t>Trustee holds property/funds for the beneficiary of the trust</a:t>
          </a:r>
        </a:p>
      </dgm:t>
    </dgm:pt>
    <dgm:pt modelId="{39394C9C-EE1A-4E10-AA9D-FD3F91BD914C}" type="parTrans" cxnId="{78869BBC-36FE-45E1-9149-A4D25337B43F}">
      <dgm:prSet/>
      <dgm:spPr/>
      <dgm:t>
        <a:bodyPr/>
        <a:lstStyle/>
        <a:p>
          <a:endParaRPr lang="en-US"/>
        </a:p>
      </dgm:t>
    </dgm:pt>
    <dgm:pt modelId="{2547D78F-1660-4827-AECB-2205D8FE5FC2}" type="sibTrans" cxnId="{78869BBC-36FE-45E1-9149-A4D25337B43F}">
      <dgm:prSet/>
      <dgm:spPr/>
      <dgm:t>
        <a:bodyPr/>
        <a:lstStyle/>
        <a:p>
          <a:endParaRPr lang="en-US"/>
        </a:p>
      </dgm:t>
    </dgm:pt>
    <dgm:pt modelId="{4DE82F50-994F-4166-8490-6C13B8429988}">
      <dgm:prSet/>
      <dgm:spPr/>
      <dgm:t>
        <a:bodyPr/>
        <a:lstStyle/>
        <a:p>
          <a:r>
            <a:rPr lang="en-US" dirty="0"/>
            <a:t>Can be person’s own money or given to the trust by the trustee or another. </a:t>
          </a:r>
        </a:p>
      </dgm:t>
    </dgm:pt>
    <dgm:pt modelId="{6FA2ADA2-6D05-492C-BD35-129926C4CDFC}" type="parTrans" cxnId="{9353270B-CFDD-48C9-9A6C-663CAC97DDFB}">
      <dgm:prSet/>
      <dgm:spPr/>
      <dgm:t>
        <a:bodyPr/>
        <a:lstStyle/>
        <a:p>
          <a:endParaRPr lang="en-US"/>
        </a:p>
      </dgm:t>
    </dgm:pt>
    <dgm:pt modelId="{B4DB1DCB-25DE-4DB2-BA6D-F3B486E481BD}" type="sibTrans" cxnId="{9353270B-CFDD-48C9-9A6C-663CAC97DDFB}">
      <dgm:prSet/>
      <dgm:spPr/>
      <dgm:t>
        <a:bodyPr/>
        <a:lstStyle/>
        <a:p>
          <a:endParaRPr lang="en-US"/>
        </a:p>
      </dgm:t>
    </dgm:pt>
    <dgm:pt modelId="{F5D0F703-CF6C-4E28-AAC8-8547A7C75879}">
      <dgm:prSet/>
      <dgm:spPr/>
      <dgm:t>
        <a:bodyPr/>
        <a:lstStyle/>
        <a:p>
          <a:r>
            <a:rPr lang="en-US"/>
            <a:t>Special needs trusts designed to prevent assets from impacting receipt of public benefits such as SSI and Medicaid.</a:t>
          </a:r>
        </a:p>
      </dgm:t>
    </dgm:pt>
    <dgm:pt modelId="{077BF79B-49F0-425A-A843-17563214DD05}" type="parTrans" cxnId="{5447BC78-F3BE-4FBE-B6CF-8FF82C898296}">
      <dgm:prSet/>
      <dgm:spPr/>
      <dgm:t>
        <a:bodyPr/>
        <a:lstStyle/>
        <a:p>
          <a:endParaRPr lang="en-US"/>
        </a:p>
      </dgm:t>
    </dgm:pt>
    <dgm:pt modelId="{EB3D6EEC-FAE8-4DD8-9383-42C2ECA03B4B}" type="sibTrans" cxnId="{5447BC78-F3BE-4FBE-B6CF-8FF82C898296}">
      <dgm:prSet/>
      <dgm:spPr/>
      <dgm:t>
        <a:bodyPr/>
        <a:lstStyle/>
        <a:p>
          <a:endParaRPr lang="en-US"/>
        </a:p>
      </dgm:t>
    </dgm:pt>
    <dgm:pt modelId="{17A74144-23AD-4B08-8950-81FCB6BC119F}" type="pres">
      <dgm:prSet presAssocID="{8539398A-6788-4013-A2B9-F3933BCA2DCF}" presName="vert0" presStyleCnt="0">
        <dgm:presLayoutVars>
          <dgm:dir/>
          <dgm:animOne val="branch"/>
          <dgm:animLvl val="lvl"/>
        </dgm:presLayoutVars>
      </dgm:prSet>
      <dgm:spPr/>
    </dgm:pt>
    <dgm:pt modelId="{570C0609-4676-4270-9A30-5DFD43010A95}" type="pres">
      <dgm:prSet presAssocID="{492888F4-4D83-489D-8E51-03ACCAF5A3AA}" presName="thickLine" presStyleLbl="alignNode1" presStyleIdx="0" presStyleCnt="3"/>
      <dgm:spPr/>
    </dgm:pt>
    <dgm:pt modelId="{FFDC1AD6-BB6A-4B85-B61E-2036D2BD203E}" type="pres">
      <dgm:prSet presAssocID="{492888F4-4D83-489D-8E51-03ACCAF5A3AA}" presName="horz1" presStyleCnt="0"/>
      <dgm:spPr/>
    </dgm:pt>
    <dgm:pt modelId="{E1FD5A4C-BCCD-4B61-B3B7-C7779CBAE5A3}" type="pres">
      <dgm:prSet presAssocID="{492888F4-4D83-489D-8E51-03ACCAF5A3AA}" presName="tx1" presStyleLbl="revTx" presStyleIdx="0" presStyleCnt="3"/>
      <dgm:spPr/>
    </dgm:pt>
    <dgm:pt modelId="{2D18BF41-0222-4EEB-9F4F-E4C66C279550}" type="pres">
      <dgm:prSet presAssocID="{492888F4-4D83-489D-8E51-03ACCAF5A3AA}" presName="vert1" presStyleCnt="0"/>
      <dgm:spPr/>
    </dgm:pt>
    <dgm:pt modelId="{41B8A14D-EC9E-4A58-9E72-5C04A57E28E3}" type="pres">
      <dgm:prSet presAssocID="{4DE82F50-994F-4166-8490-6C13B8429988}" presName="thickLine" presStyleLbl="alignNode1" presStyleIdx="1" presStyleCnt="3"/>
      <dgm:spPr/>
    </dgm:pt>
    <dgm:pt modelId="{CE9F9B56-323C-44CF-8B15-2C438E88905B}" type="pres">
      <dgm:prSet presAssocID="{4DE82F50-994F-4166-8490-6C13B8429988}" presName="horz1" presStyleCnt="0"/>
      <dgm:spPr/>
    </dgm:pt>
    <dgm:pt modelId="{3BA0D69D-7527-417A-81A7-F98B2E4CAEDB}" type="pres">
      <dgm:prSet presAssocID="{4DE82F50-994F-4166-8490-6C13B8429988}" presName="tx1" presStyleLbl="revTx" presStyleIdx="1" presStyleCnt="3"/>
      <dgm:spPr/>
    </dgm:pt>
    <dgm:pt modelId="{B77CD5E0-E6D3-45C4-91C7-340DA143F6E0}" type="pres">
      <dgm:prSet presAssocID="{4DE82F50-994F-4166-8490-6C13B8429988}" presName="vert1" presStyleCnt="0"/>
      <dgm:spPr/>
    </dgm:pt>
    <dgm:pt modelId="{DAD8C5ED-E8A5-4749-9B2B-8687066EA61D}" type="pres">
      <dgm:prSet presAssocID="{F5D0F703-CF6C-4E28-AAC8-8547A7C75879}" presName="thickLine" presStyleLbl="alignNode1" presStyleIdx="2" presStyleCnt="3"/>
      <dgm:spPr/>
    </dgm:pt>
    <dgm:pt modelId="{8F503A09-F7F7-4FBF-B936-BCDB56E58742}" type="pres">
      <dgm:prSet presAssocID="{F5D0F703-CF6C-4E28-AAC8-8547A7C75879}" presName="horz1" presStyleCnt="0"/>
      <dgm:spPr/>
    </dgm:pt>
    <dgm:pt modelId="{6A8CA681-263B-4421-AD90-EAE8619548F7}" type="pres">
      <dgm:prSet presAssocID="{F5D0F703-CF6C-4E28-AAC8-8547A7C75879}" presName="tx1" presStyleLbl="revTx" presStyleIdx="2" presStyleCnt="3"/>
      <dgm:spPr/>
    </dgm:pt>
    <dgm:pt modelId="{57327C89-7525-42E3-8AE1-38B57F49FFDA}" type="pres">
      <dgm:prSet presAssocID="{F5D0F703-CF6C-4E28-AAC8-8547A7C75879}" presName="vert1" presStyleCnt="0"/>
      <dgm:spPr/>
    </dgm:pt>
  </dgm:ptLst>
  <dgm:cxnLst>
    <dgm:cxn modelId="{9353270B-CFDD-48C9-9A6C-663CAC97DDFB}" srcId="{8539398A-6788-4013-A2B9-F3933BCA2DCF}" destId="{4DE82F50-994F-4166-8490-6C13B8429988}" srcOrd="1" destOrd="0" parTransId="{6FA2ADA2-6D05-492C-BD35-129926C4CDFC}" sibTransId="{B4DB1DCB-25DE-4DB2-BA6D-F3B486E481BD}"/>
    <dgm:cxn modelId="{7F6A531B-0A73-4BEE-9DC0-5F4B2D117C1A}" type="presOf" srcId="{4DE82F50-994F-4166-8490-6C13B8429988}" destId="{3BA0D69D-7527-417A-81A7-F98B2E4CAEDB}" srcOrd="0" destOrd="0" presId="urn:microsoft.com/office/officeart/2008/layout/LinedList"/>
    <dgm:cxn modelId="{2B97893A-DE6C-4F2A-87A6-00577BEC5032}" type="presOf" srcId="{8539398A-6788-4013-A2B9-F3933BCA2DCF}" destId="{17A74144-23AD-4B08-8950-81FCB6BC119F}" srcOrd="0" destOrd="0" presId="urn:microsoft.com/office/officeart/2008/layout/LinedList"/>
    <dgm:cxn modelId="{E75B7F6D-9243-436E-88B3-585544EC1919}" type="presOf" srcId="{492888F4-4D83-489D-8E51-03ACCAF5A3AA}" destId="{E1FD5A4C-BCCD-4B61-B3B7-C7779CBAE5A3}" srcOrd="0" destOrd="0" presId="urn:microsoft.com/office/officeart/2008/layout/LinedList"/>
    <dgm:cxn modelId="{5447BC78-F3BE-4FBE-B6CF-8FF82C898296}" srcId="{8539398A-6788-4013-A2B9-F3933BCA2DCF}" destId="{F5D0F703-CF6C-4E28-AAC8-8547A7C75879}" srcOrd="2" destOrd="0" parTransId="{077BF79B-49F0-425A-A843-17563214DD05}" sibTransId="{EB3D6EEC-FAE8-4DD8-9383-42C2ECA03B4B}"/>
    <dgm:cxn modelId="{78869BBC-36FE-45E1-9149-A4D25337B43F}" srcId="{8539398A-6788-4013-A2B9-F3933BCA2DCF}" destId="{492888F4-4D83-489D-8E51-03ACCAF5A3AA}" srcOrd="0" destOrd="0" parTransId="{39394C9C-EE1A-4E10-AA9D-FD3F91BD914C}" sibTransId="{2547D78F-1660-4827-AECB-2205D8FE5FC2}"/>
    <dgm:cxn modelId="{6F558FEE-72CF-4960-926D-4E7F954360A6}" type="presOf" srcId="{F5D0F703-CF6C-4E28-AAC8-8547A7C75879}" destId="{6A8CA681-263B-4421-AD90-EAE8619548F7}" srcOrd="0" destOrd="0" presId="urn:microsoft.com/office/officeart/2008/layout/LinedList"/>
    <dgm:cxn modelId="{48239093-A265-47A4-90E4-D33F8821585D}" type="presParOf" srcId="{17A74144-23AD-4B08-8950-81FCB6BC119F}" destId="{570C0609-4676-4270-9A30-5DFD43010A95}" srcOrd="0" destOrd="0" presId="urn:microsoft.com/office/officeart/2008/layout/LinedList"/>
    <dgm:cxn modelId="{2E7C24EF-5722-43C6-AF24-D3BB8D9DA266}" type="presParOf" srcId="{17A74144-23AD-4B08-8950-81FCB6BC119F}" destId="{FFDC1AD6-BB6A-4B85-B61E-2036D2BD203E}" srcOrd="1" destOrd="0" presId="urn:microsoft.com/office/officeart/2008/layout/LinedList"/>
    <dgm:cxn modelId="{F1DD00B9-D351-468A-BEB4-20CFBE1635BB}" type="presParOf" srcId="{FFDC1AD6-BB6A-4B85-B61E-2036D2BD203E}" destId="{E1FD5A4C-BCCD-4B61-B3B7-C7779CBAE5A3}" srcOrd="0" destOrd="0" presId="urn:microsoft.com/office/officeart/2008/layout/LinedList"/>
    <dgm:cxn modelId="{FECFD597-9E69-47D9-9FD6-D73B8009EACE}" type="presParOf" srcId="{FFDC1AD6-BB6A-4B85-B61E-2036D2BD203E}" destId="{2D18BF41-0222-4EEB-9F4F-E4C66C279550}" srcOrd="1" destOrd="0" presId="urn:microsoft.com/office/officeart/2008/layout/LinedList"/>
    <dgm:cxn modelId="{71DF92C7-C92E-4373-BE56-D447B27C4E93}" type="presParOf" srcId="{17A74144-23AD-4B08-8950-81FCB6BC119F}" destId="{41B8A14D-EC9E-4A58-9E72-5C04A57E28E3}" srcOrd="2" destOrd="0" presId="urn:microsoft.com/office/officeart/2008/layout/LinedList"/>
    <dgm:cxn modelId="{B825A2BE-43D8-4F36-B593-483EF6763EFB}" type="presParOf" srcId="{17A74144-23AD-4B08-8950-81FCB6BC119F}" destId="{CE9F9B56-323C-44CF-8B15-2C438E88905B}" srcOrd="3" destOrd="0" presId="urn:microsoft.com/office/officeart/2008/layout/LinedList"/>
    <dgm:cxn modelId="{D0389A9F-B3DA-4D0B-8C02-01BB324210C2}" type="presParOf" srcId="{CE9F9B56-323C-44CF-8B15-2C438E88905B}" destId="{3BA0D69D-7527-417A-81A7-F98B2E4CAEDB}" srcOrd="0" destOrd="0" presId="urn:microsoft.com/office/officeart/2008/layout/LinedList"/>
    <dgm:cxn modelId="{68F91B6B-AFD7-4083-B953-148591C9A6A7}" type="presParOf" srcId="{CE9F9B56-323C-44CF-8B15-2C438E88905B}" destId="{B77CD5E0-E6D3-45C4-91C7-340DA143F6E0}" srcOrd="1" destOrd="0" presId="urn:microsoft.com/office/officeart/2008/layout/LinedList"/>
    <dgm:cxn modelId="{E1D82887-1522-4E0C-A799-A43261246E03}" type="presParOf" srcId="{17A74144-23AD-4B08-8950-81FCB6BC119F}" destId="{DAD8C5ED-E8A5-4749-9B2B-8687066EA61D}" srcOrd="4" destOrd="0" presId="urn:microsoft.com/office/officeart/2008/layout/LinedList"/>
    <dgm:cxn modelId="{F48AD782-84A9-4183-BAED-996C7E188C54}" type="presParOf" srcId="{17A74144-23AD-4B08-8950-81FCB6BC119F}" destId="{8F503A09-F7F7-4FBF-B936-BCDB56E58742}" srcOrd="5" destOrd="0" presId="urn:microsoft.com/office/officeart/2008/layout/LinedList"/>
    <dgm:cxn modelId="{07BD938C-286B-482C-9C0A-4BE6C0E5036F}" type="presParOf" srcId="{8F503A09-F7F7-4FBF-B936-BCDB56E58742}" destId="{6A8CA681-263B-4421-AD90-EAE8619548F7}" srcOrd="0" destOrd="0" presId="urn:microsoft.com/office/officeart/2008/layout/LinedList"/>
    <dgm:cxn modelId="{C309D899-D1DC-4D90-A8DC-717ED5B71C08}" type="presParOf" srcId="{8F503A09-F7F7-4FBF-B936-BCDB56E58742}" destId="{57327C89-7525-42E3-8AE1-38B57F49F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980CB9-DAAD-4AAE-8C0A-1BF26A311E5E}"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A5F711D9-1DCC-4858-8974-022DBA1AF634}">
      <dgm:prSet/>
      <dgm:spPr/>
      <dgm:t>
        <a:bodyPr/>
        <a:lstStyle/>
        <a:p>
          <a:r>
            <a:rPr lang="en-US" dirty="0"/>
            <a:t>Capacity is not a fixed concept, a person’s ability to make decisions may change over time.</a:t>
          </a:r>
        </a:p>
      </dgm:t>
    </dgm:pt>
    <dgm:pt modelId="{52E48C51-9903-421E-8F84-4AF35F9150B2}" type="parTrans" cxnId="{03D0D84E-D09D-4159-AB40-D8AB7F02C1BB}">
      <dgm:prSet/>
      <dgm:spPr/>
      <dgm:t>
        <a:bodyPr/>
        <a:lstStyle/>
        <a:p>
          <a:endParaRPr lang="en-US"/>
        </a:p>
      </dgm:t>
    </dgm:pt>
    <dgm:pt modelId="{59E2880F-6AFF-48AE-BDAD-9BCCEE7BB1DB}" type="sibTrans" cxnId="{03D0D84E-D09D-4159-AB40-D8AB7F02C1BB}">
      <dgm:prSet/>
      <dgm:spPr/>
      <dgm:t>
        <a:bodyPr/>
        <a:lstStyle/>
        <a:p>
          <a:endParaRPr lang="en-US"/>
        </a:p>
      </dgm:t>
    </dgm:pt>
    <dgm:pt modelId="{1B01BF98-2BC8-40EE-AC60-49035102F82B}">
      <dgm:prSet/>
      <dgm:spPr/>
      <dgm:t>
        <a:bodyPr/>
        <a:lstStyle/>
        <a:p>
          <a:r>
            <a:rPr lang="en-US"/>
            <a:t>Less restrictive alternatives are always the first option, and you may have to try more than one.</a:t>
          </a:r>
        </a:p>
      </dgm:t>
    </dgm:pt>
    <dgm:pt modelId="{9E6AC8D2-74C5-480B-B4EE-FE7245E73966}" type="parTrans" cxnId="{DFA9AE7E-32CC-4B82-9F0E-348F052072B4}">
      <dgm:prSet/>
      <dgm:spPr/>
      <dgm:t>
        <a:bodyPr/>
        <a:lstStyle/>
        <a:p>
          <a:endParaRPr lang="en-US"/>
        </a:p>
      </dgm:t>
    </dgm:pt>
    <dgm:pt modelId="{D92ED272-79A8-4BD7-B519-1D6E3450AFB1}" type="sibTrans" cxnId="{DFA9AE7E-32CC-4B82-9F0E-348F052072B4}">
      <dgm:prSet/>
      <dgm:spPr/>
      <dgm:t>
        <a:bodyPr/>
        <a:lstStyle/>
        <a:p>
          <a:endParaRPr lang="en-US"/>
        </a:p>
      </dgm:t>
    </dgm:pt>
    <dgm:pt modelId="{C450A726-7AE7-4FA0-8729-DCD5DD641EB7}" type="pres">
      <dgm:prSet presAssocID="{31980CB9-DAAD-4AAE-8C0A-1BF26A311E5E}" presName="vert0" presStyleCnt="0">
        <dgm:presLayoutVars>
          <dgm:dir/>
          <dgm:animOne val="branch"/>
          <dgm:animLvl val="lvl"/>
        </dgm:presLayoutVars>
      </dgm:prSet>
      <dgm:spPr/>
    </dgm:pt>
    <dgm:pt modelId="{A4E682AF-D323-4F32-996B-8E6FC62F279B}" type="pres">
      <dgm:prSet presAssocID="{A5F711D9-1DCC-4858-8974-022DBA1AF634}" presName="thickLine" presStyleLbl="alignNode1" presStyleIdx="0" presStyleCnt="2"/>
      <dgm:spPr/>
    </dgm:pt>
    <dgm:pt modelId="{4052ED6A-7FE6-4499-9C08-C274E1FE536D}" type="pres">
      <dgm:prSet presAssocID="{A5F711D9-1DCC-4858-8974-022DBA1AF634}" presName="horz1" presStyleCnt="0"/>
      <dgm:spPr/>
    </dgm:pt>
    <dgm:pt modelId="{BA13950E-FDEB-4B64-B2A6-F1A65A321DEE}" type="pres">
      <dgm:prSet presAssocID="{A5F711D9-1DCC-4858-8974-022DBA1AF634}" presName="tx1" presStyleLbl="revTx" presStyleIdx="0" presStyleCnt="2"/>
      <dgm:spPr/>
    </dgm:pt>
    <dgm:pt modelId="{578A5827-0BC9-4344-9753-CDE17BD68417}" type="pres">
      <dgm:prSet presAssocID="{A5F711D9-1DCC-4858-8974-022DBA1AF634}" presName="vert1" presStyleCnt="0"/>
      <dgm:spPr/>
    </dgm:pt>
    <dgm:pt modelId="{BCBAA68F-EAC7-4A07-BC43-A8663BD10583}" type="pres">
      <dgm:prSet presAssocID="{1B01BF98-2BC8-40EE-AC60-49035102F82B}" presName="thickLine" presStyleLbl="alignNode1" presStyleIdx="1" presStyleCnt="2"/>
      <dgm:spPr/>
    </dgm:pt>
    <dgm:pt modelId="{A44821DF-EF24-4C06-ADDA-CB491740011D}" type="pres">
      <dgm:prSet presAssocID="{1B01BF98-2BC8-40EE-AC60-49035102F82B}" presName="horz1" presStyleCnt="0"/>
      <dgm:spPr/>
    </dgm:pt>
    <dgm:pt modelId="{F10FCEAC-9CFB-4949-9732-EF938F9D9DF3}" type="pres">
      <dgm:prSet presAssocID="{1B01BF98-2BC8-40EE-AC60-49035102F82B}" presName="tx1" presStyleLbl="revTx" presStyleIdx="1" presStyleCnt="2"/>
      <dgm:spPr/>
    </dgm:pt>
    <dgm:pt modelId="{1D19F969-056D-47DF-8C6C-75AE0CF437F4}" type="pres">
      <dgm:prSet presAssocID="{1B01BF98-2BC8-40EE-AC60-49035102F82B}" presName="vert1" presStyleCnt="0"/>
      <dgm:spPr/>
    </dgm:pt>
  </dgm:ptLst>
  <dgm:cxnLst>
    <dgm:cxn modelId="{03D0D84E-D09D-4159-AB40-D8AB7F02C1BB}" srcId="{31980CB9-DAAD-4AAE-8C0A-1BF26A311E5E}" destId="{A5F711D9-1DCC-4858-8974-022DBA1AF634}" srcOrd="0" destOrd="0" parTransId="{52E48C51-9903-421E-8F84-4AF35F9150B2}" sibTransId="{59E2880F-6AFF-48AE-BDAD-9BCCEE7BB1DB}"/>
    <dgm:cxn modelId="{DFA9AE7E-32CC-4B82-9F0E-348F052072B4}" srcId="{31980CB9-DAAD-4AAE-8C0A-1BF26A311E5E}" destId="{1B01BF98-2BC8-40EE-AC60-49035102F82B}" srcOrd="1" destOrd="0" parTransId="{9E6AC8D2-74C5-480B-B4EE-FE7245E73966}" sibTransId="{D92ED272-79A8-4BD7-B519-1D6E3450AFB1}"/>
    <dgm:cxn modelId="{58236DC4-86B7-4489-B174-EC30BCBE6703}" type="presOf" srcId="{A5F711D9-1DCC-4858-8974-022DBA1AF634}" destId="{BA13950E-FDEB-4B64-B2A6-F1A65A321DEE}" srcOrd="0" destOrd="0" presId="urn:microsoft.com/office/officeart/2008/layout/LinedList"/>
    <dgm:cxn modelId="{823308C7-1D2E-4A7D-BC24-53F32CD317C7}" type="presOf" srcId="{31980CB9-DAAD-4AAE-8C0A-1BF26A311E5E}" destId="{C450A726-7AE7-4FA0-8729-DCD5DD641EB7}" srcOrd="0" destOrd="0" presId="urn:microsoft.com/office/officeart/2008/layout/LinedList"/>
    <dgm:cxn modelId="{57AF5ED4-25D5-43DC-97B9-F522771365FD}" type="presOf" srcId="{1B01BF98-2BC8-40EE-AC60-49035102F82B}" destId="{F10FCEAC-9CFB-4949-9732-EF938F9D9DF3}" srcOrd="0" destOrd="0" presId="urn:microsoft.com/office/officeart/2008/layout/LinedList"/>
    <dgm:cxn modelId="{7AA1CDDB-DC35-47BF-A935-A09F66D8C27A}" type="presParOf" srcId="{C450A726-7AE7-4FA0-8729-DCD5DD641EB7}" destId="{A4E682AF-D323-4F32-996B-8E6FC62F279B}" srcOrd="0" destOrd="0" presId="urn:microsoft.com/office/officeart/2008/layout/LinedList"/>
    <dgm:cxn modelId="{E090C653-54EE-468A-8E41-AEC2CA19FB38}" type="presParOf" srcId="{C450A726-7AE7-4FA0-8729-DCD5DD641EB7}" destId="{4052ED6A-7FE6-4499-9C08-C274E1FE536D}" srcOrd="1" destOrd="0" presId="urn:microsoft.com/office/officeart/2008/layout/LinedList"/>
    <dgm:cxn modelId="{6D998FB6-B8F3-4284-AB66-6F9CD0D72967}" type="presParOf" srcId="{4052ED6A-7FE6-4499-9C08-C274E1FE536D}" destId="{BA13950E-FDEB-4B64-B2A6-F1A65A321DEE}" srcOrd="0" destOrd="0" presId="urn:microsoft.com/office/officeart/2008/layout/LinedList"/>
    <dgm:cxn modelId="{DC574CBD-821D-4B22-9367-7280DF27773F}" type="presParOf" srcId="{4052ED6A-7FE6-4499-9C08-C274E1FE536D}" destId="{578A5827-0BC9-4344-9753-CDE17BD68417}" srcOrd="1" destOrd="0" presId="urn:microsoft.com/office/officeart/2008/layout/LinedList"/>
    <dgm:cxn modelId="{E5516D67-D6E4-408A-8B50-1045A869DB2C}" type="presParOf" srcId="{C450A726-7AE7-4FA0-8729-DCD5DD641EB7}" destId="{BCBAA68F-EAC7-4A07-BC43-A8663BD10583}" srcOrd="2" destOrd="0" presId="urn:microsoft.com/office/officeart/2008/layout/LinedList"/>
    <dgm:cxn modelId="{C5C88712-80BA-428A-9B38-01906DCB7582}" type="presParOf" srcId="{C450A726-7AE7-4FA0-8729-DCD5DD641EB7}" destId="{A44821DF-EF24-4C06-ADDA-CB491740011D}" srcOrd="3" destOrd="0" presId="urn:microsoft.com/office/officeart/2008/layout/LinedList"/>
    <dgm:cxn modelId="{FA36310E-1202-4DB8-8313-9D3C77F37150}" type="presParOf" srcId="{A44821DF-EF24-4C06-ADDA-CB491740011D}" destId="{F10FCEAC-9CFB-4949-9732-EF938F9D9DF3}" srcOrd="0" destOrd="0" presId="urn:microsoft.com/office/officeart/2008/layout/LinedList"/>
    <dgm:cxn modelId="{1276DDB1-8B19-44BD-9703-D99FF9ECCBF3}" type="presParOf" srcId="{A44821DF-EF24-4C06-ADDA-CB491740011D}" destId="{1D19F969-056D-47DF-8C6C-75AE0CF437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548C-C009-48F5-93C9-E62EA68F3586}">
      <dsp:nvSpPr>
        <dsp:cNvPr id="0" name=""/>
        <dsp:cNvSpPr/>
      </dsp:nvSpPr>
      <dsp:spPr>
        <a:xfrm>
          <a:off x="0" y="426339"/>
          <a:ext cx="5181600" cy="170469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It is a fundamental freedom to live as independently as possible.</a:t>
          </a:r>
        </a:p>
      </dsp:txBody>
      <dsp:txXfrm>
        <a:off x="83216" y="509555"/>
        <a:ext cx="5015168" cy="1538258"/>
      </dsp:txXfrm>
    </dsp:sp>
    <dsp:sp modelId="{43D32ABF-B5D9-4AE0-B7B0-96E1B8B69E17}">
      <dsp:nvSpPr>
        <dsp:cNvPr id="0" name=""/>
        <dsp:cNvSpPr/>
      </dsp:nvSpPr>
      <dsp:spPr>
        <a:xfrm>
          <a:off x="0" y="2220309"/>
          <a:ext cx="5181600" cy="170469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However, with this freedom comes responsibilities to self, community and to society.</a:t>
          </a:r>
        </a:p>
      </dsp:txBody>
      <dsp:txXfrm>
        <a:off x="83216" y="2303525"/>
        <a:ext cx="5015168" cy="1538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C977A-669D-49FD-95FC-AA8341C3D227}">
      <dsp:nvSpPr>
        <dsp:cNvPr id="0" name=""/>
        <dsp:cNvSpPr/>
      </dsp:nvSpPr>
      <dsp:spPr>
        <a:xfrm>
          <a:off x="0" y="2124"/>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871B1B-5863-4FB0-A282-143083519D3B}">
      <dsp:nvSpPr>
        <dsp:cNvPr id="0" name=""/>
        <dsp:cNvSpPr/>
      </dsp:nvSpPr>
      <dsp:spPr>
        <a:xfrm>
          <a:off x="0" y="212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100000"/>
            </a:lnSpc>
            <a:spcBef>
              <a:spcPct val="0"/>
            </a:spcBef>
            <a:spcAft>
              <a:spcPct val="35000"/>
            </a:spcAft>
            <a:buNone/>
          </a:pPr>
          <a:r>
            <a:rPr lang="en-US" sz="3700" kern="1200" dirty="0"/>
            <a:t>Self-Determination	</a:t>
          </a:r>
        </a:p>
      </dsp:txBody>
      <dsp:txXfrm>
        <a:off x="0" y="2124"/>
        <a:ext cx="5181600" cy="1449029"/>
      </dsp:txXfrm>
    </dsp:sp>
    <dsp:sp modelId="{445C47FA-4A65-4BC1-AD61-29BF7F987FF0}">
      <dsp:nvSpPr>
        <dsp:cNvPr id="0" name=""/>
        <dsp:cNvSpPr/>
      </dsp:nvSpPr>
      <dsp:spPr>
        <a:xfrm>
          <a:off x="0" y="1451154"/>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FAD78B-EA33-400E-A68C-9D534CED8F26}">
      <dsp:nvSpPr>
        <dsp:cNvPr id="0" name=""/>
        <dsp:cNvSpPr/>
      </dsp:nvSpPr>
      <dsp:spPr>
        <a:xfrm>
          <a:off x="0" y="145115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100000"/>
            </a:lnSpc>
            <a:spcBef>
              <a:spcPct val="0"/>
            </a:spcBef>
            <a:spcAft>
              <a:spcPct val="35000"/>
            </a:spcAft>
            <a:buNone/>
          </a:pPr>
          <a:r>
            <a:rPr lang="en-US" sz="3700" kern="1200" dirty="0"/>
            <a:t>Person-Centered Planning</a:t>
          </a:r>
        </a:p>
      </dsp:txBody>
      <dsp:txXfrm>
        <a:off x="0" y="1451154"/>
        <a:ext cx="5181600" cy="1449029"/>
      </dsp:txXfrm>
    </dsp:sp>
    <dsp:sp modelId="{06637F75-FFD5-41F3-B0FF-319BB596D03A}">
      <dsp:nvSpPr>
        <dsp:cNvPr id="0" name=""/>
        <dsp:cNvSpPr/>
      </dsp:nvSpPr>
      <dsp:spPr>
        <a:xfrm>
          <a:off x="0" y="2900183"/>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952432-B8ED-4B81-BE59-BA5251E38A6B}">
      <dsp:nvSpPr>
        <dsp:cNvPr id="0" name=""/>
        <dsp:cNvSpPr/>
      </dsp:nvSpPr>
      <dsp:spPr>
        <a:xfrm>
          <a:off x="0" y="2900183"/>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100000"/>
            </a:lnSpc>
            <a:spcBef>
              <a:spcPct val="0"/>
            </a:spcBef>
            <a:spcAft>
              <a:spcPct val="35000"/>
            </a:spcAft>
            <a:buNone/>
          </a:pPr>
          <a:r>
            <a:rPr lang="en-US" sz="3700" kern="1200" dirty="0"/>
            <a:t>Least restrictive alternative</a:t>
          </a:r>
        </a:p>
      </dsp:txBody>
      <dsp:txXfrm>
        <a:off x="0" y="2900183"/>
        <a:ext cx="5181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EB31-BCDB-4DEE-ABB4-ED584F4DEB04}">
      <dsp:nvSpPr>
        <dsp:cNvPr id="0" name=""/>
        <dsp:cNvSpPr/>
      </dsp:nvSpPr>
      <dsp:spPr>
        <a:xfrm>
          <a:off x="0" y="0"/>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9E8BE1D-D54B-41BB-B381-0F242A191C55}">
      <dsp:nvSpPr>
        <dsp:cNvPr id="0" name=""/>
        <dsp:cNvSpPr/>
      </dsp:nvSpPr>
      <dsp:spPr>
        <a:xfrm>
          <a:off x="0" y="0"/>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support coordinator gives Jane a list of group homes to choose from.  Is this an example of self-determination?</a:t>
          </a:r>
        </a:p>
      </dsp:txBody>
      <dsp:txXfrm>
        <a:off x="0" y="0"/>
        <a:ext cx="5181600" cy="2175669"/>
      </dsp:txXfrm>
    </dsp:sp>
    <dsp:sp modelId="{0EF4CB72-25A6-47E7-B1F0-B0F4F85FEB3D}">
      <dsp:nvSpPr>
        <dsp:cNvPr id="0" name=""/>
        <dsp:cNvSpPr/>
      </dsp:nvSpPr>
      <dsp:spPr>
        <a:xfrm>
          <a:off x="0" y="2175669"/>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21F3FF-74A0-4036-AD6B-07813A15F407}">
      <dsp:nvSpPr>
        <dsp:cNvPr id="0" name=""/>
        <dsp:cNvSpPr/>
      </dsp:nvSpPr>
      <dsp:spPr>
        <a:xfrm>
          <a:off x="0" y="2175669"/>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Jane asks the support coordinator and her mother to help her prepare a budget and research the options available for on-campus housing.  Is this an example of self-determination?</a:t>
          </a:r>
        </a:p>
      </dsp:txBody>
      <dsp:txXfrm>
        <a:off x="0" y="2175669"/>
        <a:ext cx="5181600" cy="2175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D692E-70C9-4A98-B3DA-E5F7B0891B0D}">
      <dsp:nvSpPr>
        <dsp:cNvPr id="0" name=""/>
        <dsp:cNvSpPr/>
      </dsp:nvSpPr>
      <dsp:spPr>
        <a:xfrm>
          <a:off x="0" y="2124"/>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E05E6E-72CF-4A97-88CE-D8756C5BCC23}">
      <dsp:nvSpPr>
        <dsp:cNvPr id="0" name=""/>
        <dsp:cNvSpPr/>
      </dsp:nvSpPr>
      <dsp:spPr>
        <a:xfrm>
          <a:off x="0" y="212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person who the plan affects should be the one leading the planning process.</a:t>
          </a:r>
        </a:p>
      </dsp:txBody>
      <dsp:txXfrm>
        <a:off x="0" y="2124"/>
        <a:ext cx="5181600" cy="1449029"/>
      </dsp:txXfrm>
    </dsp:sp>
    <dsp:sp modelId="{4AC0CEB6-52AD-4391-B4F9-B8B886A1DD9B}">
      <dsp:nvSpPr>
        <dsp:cNvPr id="0" name=""/>
        <dsp:cNvSpPr/>
      </dsp:nvSpPr>
      <dsp:spPr>
        <a:xfrm>
          <a:off x="0" y="1451154"/>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28165C-33F5-42F9-AFBC-52D1D07CA17C}">
      <dsp:nvSpPr>
        <dsp:cNvPr id="0" name=""/>
        <dsp:cNvSpPr/>
      </dsp:nvSpPr>
      <dsp:spPr>
        <a:xfrm>
          <a:off x="0" y="145115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Person-centered planning is decisions driven by the person’s wants needs and financial abilities .</a:t>
          </a:r>
        </a:p>
      </dsp:txBody>
      <dsp:txXfrm>
        <a:off x="0" y="1451154"/>
        <a:ext cx="5181600" cy="1449029"/>
      </dsp:txXfrm>
    </dsp:sp>
    <dsp:sp modelId="{2684D9C8-0069-415E-A647-07C2FB373BCC}">
      <dsp:nvSpPr>
        <dsp:cNvPr id="0" name=""/>
        <dsp:cNvSpPr/>
      </dsp:nvSpPr>
      <dsp:spPr>
        <a:xfrm>
          <a:off x="0" y="2900183"/>
          <a:ext cx="5181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610D43-1409-495A-98B4-AFA58587A8BC}">
      <dsp:nvSpPr>
        <dsp:cNvPr id="0" name=""/>
        <dsp:cNvSpPr/>
      </dsp:nvSpPr>
      <dsp:spPr>
        <a:xfrm>
          <a:off x="0" y="2900183"/>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It is more respectful than decisions made for the person without their input.</a:t>
          </a:r>
        </a:p>
      </dsp:txBody>
      <dsp:txXfrm>
        <a:off x="0" y="2900183"/>
        <a:ext cx="51816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C0609-4676-4270-9A30-5DFD43010A95}">
      <dsp:nvSpPr>
        <dsp:cNvPr id="0" name=""/>
        <dsp:cNvSpPr/>
      </dsp:nvSpPr>
      <dsp:spPr>
        <a:xfrm>
          <a:off x="0" y="2124"/>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FD5A4C-BCCD-4B61-B3B7-C7779CBAE5A3}">
      <dsp:nvSpPr>
        <dsp:cNvPr id="0" name=""/>
        <dsp:cNvSpPr/>
      </dsp:nvSpPr>
      <dsp:spPr>
        <a:xfrm>
          <a:off x="0" y="212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Trustee holds property/funds for the beneficiary of the trust</a:t>
          </a:r>
        </a:p>
      </dsp:txBody>
      <dsp:txXfrm>
        <a:off x="0" y="2124"/>
        <a:ext cx="5181600" cy="1449029"/>
      </dsp:txXfrm>
    </dsp:sp>
    <dsp:sp modelId="{41B8A14D-EC9E-4A58-9E72-5C04A57E28E3}">
      <dsp:nvSpPr>
        <dsp:cNvPr id="0" name=""/>
        <dsp:cNvSpPr/>
      </dsp:nvSpPr>
      <dsp:spPr>
        <a:xfrm>
          <a:off x="0" y="1451154"/>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BA0D69D-7527-417A-81A7-F98B2E4CAEDB}">
      <dsp:nvSpPr>
        <dsp:cNvPr id="0" name=""/>
        <dsp:cNvSpPr/>
      </dsp:nvSpPr>
      <dsp:spPr>
        <a:xfrm>
          <a:off x="0" y="145115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Can be person’s own money or given to the trust by the trustee or another. </a:t>
          </a:r>
        </a:p>
      </dsp:txBody>
      <dsp:txXfrm>
        <a:off x="0" y="1451154"/>
        <a:ext cx="5181600" cy="1449029"/>
      </dsp:txXfrm>
    </dsp:sp>
    <dsp:sp modelId="{DAD8C5ED-E8A5-4749-9B2B-8687066EA61D}">
      <dsp:nvSpPr>
        <dsp:cNvPr id="0" name=""/>
        <dsp:cNvSpPr/>
      </dsp:nvSpPr>
      <dsp:spPr>
        <a:xfrm>
          <a:off x="0" y="2900183"/>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8CA681-263B-4421-AD90-EAE8619548F7}">
      <dsp:nvSpPr>
        <dsp:cNvPr id="0" name=""/>
        <dsp:cNvSpPr/>
      </dsp:nvSpPr>
      <dsp:spPr>
        <a:xfrm>
          <a:off x="0" y="2900183"/>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Special needs trusts designed to prevent assets from impacting receipt of public benefits such as SSI and Medicaid.</a:t>
          </a:r>
        </a:p>
      </dsp:txBody>
      <dsp:txXfrm>
        <a:off x="0" y="2900183"/>
        <a:ext cx="5181600" cy="1449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82AF-D323-4F32-996B-8E6FC62F279B}">
      <dsp:nvSpPr>
        <dsp:cNvPr id="0" name=""/>
        <dsp:cNvSpPr/>
      </dsp:nvSpPr>
      <dsp:spPr>
        <a:xfrm>
          <a:off x="0" y="0"/>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13950E-FDEB-4B64-B2A6-F1A65A321DEE}">
      <dsp:nvSpPr>
        <dsp:cNvPr id="0" name=""/>
        <dsp:cNvSpPr/>
      </dsp:nvSpPr>
      <dsp:spPr>
        <a:xfrm>
          <a:off x="0" y="0"/>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Capacity is not a fixed concept, a person’s ability to make decisions may change over time.</a:t>
          </a:r>
        </a:p>
      </dsp:txBody>
      <dsp:txXfrm>
        <a:off x="0" y="0"/>
        <a:ext cx="5181600" cy="2175669"/>
      </dsp:txXfrm>
    </dsp:sp>
    <dsp:sp modelId="{BCBAA68F-EAC7-4A07-BC43-A8663BD10583}">
      <dsp:nvSpPr>
        <dsp:cNvPr id="0" name=""/>
        <dsp:cNvSpPr/>
      </dsp:nvSpPr>
      <dsp:spPr>
        <a:xfrm>
          <a:off x="0" y="2175669"/>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10FCEAC-9CFB-4949-9732-EF938F9D9DF3}">
      <dsp:nvSpPr>
        <dsp:cNvPr id="0" name=""/>
        <dsp:cNvSpPr/>
      </dsp:nvSpPr>
      <dsp:spPr>
        <a:xfrm>
          <a:off x="0" y="2175669"/>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Less restrictive alternatives are always the first option, and you may have to try more than one.</a:t>
          </a:r>
        </a:p>
      </dsp:txBody>
      <dsp:txXfrm>
        <a:off x="0" y="2175669"/>
        <a:ext cx="5181600" cy="2175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FCD32-345C-49EF-9C42-2385F098713B}"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A9CB2-9B98-4595-B9E9-52AD16F6F332}" type="slidenum">
              <a:rPr lang="en-US" smtClean="0"/>
              <a:t>‹#›</a:t>
            </a:fld>
            <a:endParaRPr lang="en-US"/>
          </a:p>
        </p:txBody>
      </p:sp>
    </p:spTree>
    <p:extLst>
      <p:ext uri="{BB962C8B-B14F-4D97-AF65-F5344CB8AC3E}">
        <p14:creationId xmlns:p14="http://schemas.microsoft.com/office/powerpoint/2010/main" val="17874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Rule Alert – This rule is under current development with a workshop on June 5, 2023 at 2:00 p.m.</a:t>
            </a:r>
            <a:endParaRPr lang="en-US" dirty="0"/>
          </a:p>
        </p:txBody>
      </p:sp>
      <p:sp>
        <p:nvSpPr>
          <p:cNvPr id="4" name="Slide Number Placeholder 3"/>
          <p:cNvSpPr>
            <a:spLocks noGrp="1"/>
          </p:cNvSpPr>
          <p:nvPr>
            <p:ph type="sldNum" sz="quarter" idx="5"/>
          </p:nvPr>
        </p:nvSpPr>
        <p:spPr/>
        <p:txBody>
          <a:bodyPr/>
          <a:lstStyle/>
          <a:p>
            <a:fld id="{A3BA9CB2-9B98-4595-B9E9-52AD16F6F332}" type="slidenum">
              <a:rPr lang="en-US" smtClean="0"/>
              <a:t>8</a:t>
            </a:fld>
            <a:endParaRPr lang="en-US"/>
          </a:p>
        </p:txBody>
      </p:sp>
    </p:spTree>
    <p:extLst>
      <p:ext uri="{BB962C8B-B14F-4D97-AF65-F5344CB8AC3E}">
        <p14:creationId xmlns:p14="http://schemas.microsoft.com/office/powerpoint/2010/main" val="402648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527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Viviana</a:t>
            </a:r>
          </a:p>
          <a:p>
            <a:endParaRPr lang="en-US" dirty="0"/>
          </a:p>
          <a:p>
            <a:pPr defTabSz="924916">
              <a:defRPr/>
            </a:pPr>
            <a:r>
              <a:rPr lang="en-US" sz="1800" dirty="0">
                <a:latin typeface="Times New Roman" panose="02020603050405020304" pitchFamily="18" charset="0"/>
                <a:ea typeface="Calibri" panose="020F0502020204030204" pitchFamily="34" charset="0"/>
                <a:cs typeface="Times New Roman" panose="02020603050405020304" pitchFamily="18" charset="0"/>
              </a:rPr>
              <a:t>Poll 2: Have you ever litigated a guardianship case?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dirty="0"/>
              <a:t>Option 1: Yes </a:t>
            </a:r>
          </a:p>
          <a:p>
            <a:r>
              <a:rPr lang="en-US" dirty="0"/>
              <a:t>Option 2: No </a:t>
            </a:r>
          </a:p>
        </p:txBody>
      </p:sp>
      <p:sp>
        <p:nvSpPr>
          <p:cNvPr id="4" name="Slide Number Placeholder 3"/>
          <p:cNvSpPr>
            <a:spLocks noGrp="1"/>
          </p:cNvSpPr>
          <p:nvPr>
            <p:ph type="sldNum" sz="quarter" idx="5"/>
          </p:nvPr>
        </p:nvSpPr>
        <p:spPr/>
        <p:txBody>
          <a:bodyPr/>
          <a:lstStyle/>
          <a:p>
            <a:fld id="{2E936596-4FEC-4630-828D-E72C802CA1B3}" type="slidenum">
              <a:rPr lang="en-US" smtClean="0"/>
              <a:t>10</a:t>
            </a:fld>
            <a:endParaRPr lang="en-US"/>
          </a:p>
        </p:txBody>
      </p:sp>
    </p:spTree>
    <p:extLst>
      <p:ext uri="{BB962C8B-B14F-4D97-AF65-F5344CB8AC3E}">
        <p14:creationId xmlns:p14="http://schemas.microsoft.com/office/powerpoint/2010/main" val="25715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526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Phelan</a:t>
            </a:r>
            <a:r>
              <a:rPr lang="en-US" baseline="0" dirty="0"/>
              <a:t> McDermid Syndrome is also known as 22q13 deletion syndrome (spoken as twenty-two q one three[1]) is a genetic disorder caused by deletions or rearrangements on the q terminal end (long arm) of chromosome 22.</a:t>
            </a:r>
          </a:p>
          <a:p>
            <a:endParaRPr lang="en-US" dirty="0"/>
          </a:p>
        </p:txBody>
      </p:sp>
    </p:spTree>
    <p:extLst>
      <p:ext uri="{BB962C8B-B14F-4D97-AF65-F5344CB8AC3E}">
        <p14:creationId xmlns:p14="http://schemas.microsoft.com/office/powerpoint/2010/main" val="149243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765.302 Procedure for making a living will; notice to physician.—</a:t>
            </a:r>
          </a:p>
          <a:p>
            <a:r>
              <a:rPr lang="en-US" dirty="0"/>
              <a:t>(1) Any competent adult may, at any time, make a living will or written declaration and direct the providing, withholding, or withdrawal of life-prolonging procedures in the event that such person has a terminal condition, has an end-stage condition, or is in a persistent vegetative state. A living will must be signed by the principal in the presence of two subscribing witnesses, one of whom is neither a spouse nor a blood relative of the principal. If the principal is physically unable to sign the living will, one of the witnesses must subscribe the principal’s signature in the principal’s presence and at the principal’s direction.</a:t>
            </a:r>
          </a:p>
          <a:p>
            <a:endParaRPr lang="en-US" dirty="0"/>
          </a:p>
          <a:p>
            <a:r>
              <a:rPr lang="en-US" dirty="0"/>
              <a:t>(2) It is the responsibility of the principal to provide for notification to her or his primary physician that the living will has been made. In the event the principal is physically or mentally incapacitated at the time the principal is admitted to a health care facility, any other person may notify the physician or health care facility of the existence of the living will. A primary physician or health care facility which is so notified shall promptly make the living will or a copy thereof a part of the principal’s medical records.</a:t>
            </a:r>
          </a:p>
          <a:p>
            <a:endParaRPr lang="en-US" dirty="0"/>
          </a:p>
          <a:p>
            <a:r>
              <a:rPr lang="en-US" dirty="0"/>
              <a:t>(3) A living will, executed pursuant to this section, establishes a rebuttable presumption of clear and convincing evidence of the principal’s wishes.</a:t>
            </a:r>
          </a:p>
        </p:txBody>
      </p:sp>
    </p:spTree>
    <p:extLst>
      <p:ext uri="{BB962C8B-B14F-4D97-AF65-F5344CB8AC3E}">
        <p14:creationId xmlns:p14="http://schemas.microsoft.com/office/powerpoint/2010/main" val="369351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765.302 Procedure for making a living will; notice to physician.—</a:t>
            </a:r>
          </a:p>
          <a:p>
            <a:r>
              <a:rPr lang="en-US" dirty="0"/>
              <a:t>(1) Any competent adult may, at any time, make a living will or written declaration and direct the providing, withholding, or withdrawal of life-prolonging procedures in the event that such person has a terminal condition, has an end-stage condition, or is in a persistent vegetative state. A living will must be signed by the principal in the presence of two subscribing witnesses, one of whom is neither a spouse nor a blood relative of the principal. If the principal is physically unable to sign the living will, one of the witnesses must subscribe the principal’s signature in the principal’s presence and at the principal’s direction.</a:t>
            </a:r>
          </a:p>
          <a:p>
            <a:endParaRPr lang="en-US" dirty="0"/>
          </a:p>
          <a:p>
            <a:r>
              <a:rPr lang="en-US" dirty="0"/>
              <a:t>(2) It is the responsibility of the principal to provide for notification to her or his primary physician that the living will has been made. In the event the principal is physically or mentally incapacitated at the time the principal is admitted to a health care facility, any other person may notify the physician or health care facility of the existence of the living will. A primary physician or health care facility which is so notified shall promptly make the living will or a copy thereof a part of the principal’s medical records.</a:t>
            </a:r>
          </a:p>
          <a:p>
            <a:endParaRPr lang="en-US" dirty="0"/>
          </a:p>
          <a:p>
            <a:r>
              <a:rPr lang="en-US" dirty="0"/>
              <a:t>(3) A living will, executed pursuant to this section, establishes a rebuttable presumption of clear and convincing evidence of the principal’s wishes.</a:t>
            </a:r>
          </a:p>
        </p:txBody>
      </p:sp>
    </p:spTree>
    <p:extLst>
      <p:ext uri="{BB962C8B-B14F-4D97-AF65-F5344CB8AC3E}">
        <p14:creationId xmlns:p14="http://schemas.microsoft.com/office/powerpoint/2010/main" val="407054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procedure should be less expensive and less restrictive than guardianship and permit a previously incapacitated person to exercise his or her full right to make health care decisions as soon as the capacity to make such decisions has been regained.</a:t>
            </a:r>
          </a:p>
          <a:p>
            <a:endParaRPr lang="en-US" dirty="0"/>
          </a:p>
          <a:p>
            <a:r>
              <a:rPr lang="en-US" dirty="0"/>
              <a:t>The Legislature also recognizes that some competent adults may want to receive immediate assistance in making health care decisions or accessing health information, or both, without a determination of incapacity. The Legislature intends that a procedure be established to allow a person to designate a surrogate to make health care decisions or receive health information, or both, without the necessity for a determination of incapacity under this chapter.</a:t>
            </a:r>
          </a:p>
          <a:p>
            <a:endParaRPr lang="en-US" dirty="0"/>
          </a:p>
          <a:p>
            <a:r>
              <a:rPr lang="en-US" dirty="0"/>
              <a:t>(4) The Legislature recognizes that for some the administration of life-prolonging medical procedures may result in only a precarious and burdensome existence. In order to ensure that the rights and intentions of a person may be respected even after he or she is no longer able to participate actively in decisions concerning himself or herself, and to encourage communication among such patient, his or her family, and his or her physician, the Legislature declares that the laws of this state recognize the right of a competent adult to make an advance directive instructing his or her physician to provide, withhold, or withdraw life-prolonging procedures or to designate another to make the health care decision for him or her in the event that such person should become incapacitated and unable to personally direct his or her health care.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4467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procedure should be less expensive and less restrictive than guardianship and permit a previously incapacitated person to exercise his or her full right to make health care decisions as soon as the capacity to make such decisions has been regained.</a:t>
            </a:r>
          </a:p>
          <a:p>
            <a:endParaRPr lang="en-US" dirty="0"/>
          </a:p>
          <a:p>
            <a:endParaRPr lang="en-US" dirty="0"/>
          </a:p>
          <a:p>
            <a:endParaRPr lang="en-US" dirty="0"/>
          </a:p>
        </p:txBody>
      </p:sp>
    </p:spTree>
    <p:extLst>
      <p:ext uri="{BB962C8B-B14F-4D97-AF65-F5344CB8AC3E}">
        <p14:creationId xmlns:p14="http://schemas.microsoft.com/office/powerpoint/2010/main" val="20096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procedure should be less expensive and less restrictive than guardianship and permit a previously incapacitated person to exercise his or her full right to make health care decisions as soon as the capacity to make such decisions has been regained.</a:t>
            </a:r>
          </a:p>
          <a:p>
            <a:endParaRPr lang="en-US" dirty="0"/>
          </a:p>
          <a:p>
            <a:endParaRPr lang="en-US" dirty="0"/>
          </a:p>
          <a:p>
            <a:endParaRPr lang="en-US" dirty="0"/>
          </a:p>
        </p:txBody>
      </p:sp>
    </p:spTree>
    <p:extLst>
      <p:ext uri="{BB962C8B-B14F-4D97-AF65-F5344CB8AC3E}">
        <p14:creationId xmlns:p14="http://schemas.microsoft.com/office/powerpoint/2010/main" val="1638687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CEC6E3F1-D825-4862-9BBE-CEF470DFDA87}" type="slidenum">
              <a:rPr lang="en-US" smtClean="0"/>
              <a:t>‹#›</a:t>
            </a:fld>
            <a:endParaRPr lang="en-US"/>
          </a:p>
        </p:txBody>
      </p:sp>
    </p:spTree>
    <p:extLst>
      <p:ext uri="{BB962C8B-B14F-4D97-AF65-F5344CB8AC3E}">
        <p14:creationId xmlns:p14="http://schemas.microsoft.com/office/powerpoint/2010/main" val="425797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CEC6E3F1-D825-4862-9BBE-CEF470DFDA87}" type="slidenum">
              <a:rPr lang="en-US" smtClean="0"/>
              <a:t>‹#›</a:t>
            </a:fld>
            <a:endParaRPr lang="en-US"/>
          </a:p>
        </p:txBody>
      </p:sp>
    </p:spTree>
    <p:extLst>
      <p:ext uri="{BB962C8B-B14F-4D97-AF65-F5344CB8AC3E}">
        <p14:creationId xmlns:p14="http://schemas.microsoft.com/office/powerpoint/2010/main" val="191039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CEC6E3F1-D825-4862-9BBE-CEF470DFDA87}" type="slidenum">
              <a:rPr lang="en-US" smtClean="0"/>
              <a:t>‹#›</a:t>
            </a:fld>
            <a:endParaRPr lang="en-US"/>
          </a:p>
        </p:txBody>
      </p:sp>
    </p:spTree>
    <p:extLst>
      <p:ext uri="{BB962C8B-B14F-4D97-AF65-F5344CB8AC3E}">
        <p14:creationId xmlns:p14="http://schemas.microsoft.com/office/powerpoint/2010/main" val="341731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C5BD6AD2-C9B7-4A5C-AD55-58BC83A92C62}" type="datetimeFigureOut">
              <a:rPr lang="en-US" smtClean="0"/>
              <a:t>6/1/2023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A5AB6604-C9C7-4E3B-A1BC-1CB703AFC87F}"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5659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CEC6E3F1-D825-4862-9BBE-CEF470DFDA87}"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64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CEC6E3F1-D825-4862-9BBE-CEF470DFDA87}"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08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CEC6E3F1-D825-4862-9BBE-CEF470DFDA87}" type="slidenum">
              <a:rPr lang="en-US" smtClean="0"/>
              <a:t>‹#›</a:t>
            </a:fld>
            <a:endParaRPr lang="en-US"/>
          </a:p>
        </p:txBody>
      </p:sp>
    </p:spTree>
    <p:extLst>
      <p:ext uri="{BB962C8B-B14F-4D97-AF65-F5344CB8AC3E}">
        <p14:creationId xmlns:p14="http://schemas.microsoft.com/office/powerpoint/2010/main" val="25514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17BC-0326-7154-0354-5A694EC2D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C703C-09E6-45BE-2D2D-F2BF2EB60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B6824-4BA5-D2AC-BA14-5EEFB125F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1AF8F-CD7C-0B2F-0E7D-5E85AA84371D}"/>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6" name="Footer Placeholder 5">
            <a:extLst>
              <a:ext uri="{FF2B5EF4-FFF2-40B4-BE49-F238E27FC236}">
                <a16:creationId xmlns:a16="http://schemas.microsoft.com/office/drawing/2014/main" id="{D27E2187-F182-43F3-D0C2-874403045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11EC3-E6BA-14D0-F2FF-EEF17A8573B7}"/>
              </a:ext>
            </a:extLst>
          </p:cNvPr>
          <p:cNvSpPr>
            <a:spLocks noGrp="1"/>
          </p:cNvSpPr>
          <p:nvPr>
            <p:ph type="sldNum" sz="quarter" idx="12"/>
          </p:nvPr>
        </p:nvSpPr>
        <p:spPr/>
        <p:txBody>
          <a:bodyPr/>
          <a:lstStyle/>
          <a:p>
            <a:fld id="{CEC6E3F1-D825-4862-9BBE-CEF470DFDA87}" type="slidenum">
              <a:rPr lang="en-US" smtClean="0"/>
              <a:t>‹#›</a:t>
            </a:fld>
            <a:endParaRPr lang="en-US"/>
          </a:p>
        </p:txBody>
      </p:sp>
    </p:spTree>
    <p:extLst>
      <p:ext uri="{BB962C8B-B14F-4D97-AF65-F5344CB8AC3E}">
        <p14:creationId xmlns:p14="http://schemas.microsoft.com/office/powerpoint/2010/main" val="29476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982A-7C3D-8695-C15E-F6BAD5C3E4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E88D8-CE43-7217-0782-7B46E33BB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950E4-0F42-3D2D-C1E7-B6F113272682}"/>
              </a:ext>
            </a:extLst>
          </p:cNvPr>
          <p:cNvSpPr>
            <a:spLocks noGrp="1"/>
          </p:cNvSpPr>
          <p:nvPr>
            <p:ph type="dt" sz="half" idx="10"/>
          </p:nvPr>
        </p:nvSpPr>
        <p:spPr/>
        <p:txBody>
          <a:bodyPr/>
          <a:lstStyle/>
          <a:p>
            <a:fld id="{76BBD12D-ACEB-4CBE-A6F7-1BA4D4C748CF}" type="datetimeFigureOut">
              <a:rPr lang="en-US" smtClean="0"/>
              <a:t>6/1/2023</a:t>
            </a:fld>
            <a:endParaRPr lang="en-US"/>
          </a:p>
        </p:txBody>
      </p:sp>
      <p:sp>
        <p:nvSpPr>
          <p:cNvPr id="5" name="Footer Placeholder 4">
            <a:extLst>
              <a:ext uri="{FF2B5EF4-FFF2-40B4-BE49-F238E27FC236}">
                <a16:creationId xmlns:a16="http://schemas.microsoft.com/office/drawing/2014/main" id="{4B13F339-3AB6-3CCA-9C37-60639D50B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6D636-9FBE-2F9E-C1D5-C98E983DE4AA}"/>
              </a:ext>
            </a:extLst>
          </p:cNvPr>
          <p:cNvSpPr>
            <a:spLocks noGrp="1"/>
          </p:cNvSpPr>
          <p:nvPr>
            <p:ph type="sldNum" sz="quarter" idx="12"/>
          </p:nvPr>
        </p:nvSpPr>
        <p:spPr/>
        <p:txBody>
          <a:bodyPr/>
          <a:lstStyle/>
          <a:p>
            <a:fld id="{CEC6E3F1-D825-4862-9BBE-CEF470DFDA87}" type="slidenum">
              <a:rPr lang="en-US" smtClean="0"/>
              <a:t>‹#›</a:t>
            </a:fld>
            <a:endParaRPr lang="en-US"/>
          </a:p>
        </p:txBody>
      </p:sp>
    </p:spTree>
    <p:extLst>
      <p:ext uri="{BB962C8B-B14F-4D97-AF65-F5344CB8AC3E}">
        <p14:creationId xmlns:p14="http://schemas.microsoft.com/office/powerpoint/2010/main" val="7008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76BBD12D-ACEB-4CBE-A6F7-1BA4D4C748CF}" type="datetimeFigureOut">
              <a:rPr lang="en-US" smtClean="0"/>
              <a:t>6/1/2023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CEC6E3F1-D825-4862-9BBE-CEF470DFDA87}" type="slidenum">
              <a:rPr lang="en-US" smtClean="0"/>
              <a:t>‹#›</a:t>
            </a:fld>
            <a:endParaRPr lang="en-US"/>
          </a:p>
        </p:txBody>
      </p:sp>
    </p:spTree>
    <p:extLst>
      <p:ext uri="{BB962C8B-B14F-4D97-AF65-F5344CB8AC3E}">
        <p14:creationId xmlns:p14="http://schemas.microsoft.com/office/powerpoint/2010/main" val="2177919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disabilityrightsflorida.org/Survey"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CB16-6EC1-8141-87C5-8EF5FA254A3E}"/>
              </a:ext>
            </a:extLst>
          </p:cNvPr>
          <p:cNvSpPr>
            <a:spLocks noGrp="1"/>
          </p:cNvSpPr>
          <p:nvPr>
            <p:ph type="ctrTitle"/>
          </p:nvPr>
        </p:nvSpPr>
        <p:spPr>
          <a:xfrm>
            <a:off x="6631480" y="1934434"/>
            <a:ext cx="4165600" cy="2302485"/>
          </a:xfrm>
        </p:spPr>
        <p:txBody>
          <a:bodyPr>
            <a:normAutofit fontScale="90000"/>
          </a:bodyPr>
          <a:lstStyle/>
          <a:p>
            <a:r>
              <a:rPr lang="en-US" dirty="0"/>
              <a:t>Supported Decision Making</a:t>
            </a:r>
          </a:p>
        </p:txBody>
      </p:sp>
    </p:spTree>
    <p:extLst>
      <p:ext uri="{BB962C8B-B14F-4D97-AF65-F5344CB8AC3E}">
        <p14:creationId xmlns:p14="http://schemas.microsoft.com/office/powerpoint/2010/main" val="209431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an infographic of two women that depicts the rights lost under a guardianship.">
            <a:extLst>
              <a:ext uri="{FF2B5EF4-FFF2-40B4-BE49-F238E27FC236}">
                <a16:creationId xmlns:a16="http://schemas.microsoft.com/office/drawing/2014/main" id="{8F844CF9-CE2F-4F91-A1E2-267095C5BE22}"/>
              </a:ext>
            </a:extLst>
          </p:cNvPr>
          <p:cNvPicPr>
            <a:picLocks noChangeAspect="1"/>
          </p:cNvPicPr>
          <p:nvPr/>
        </p:nvPicPr>
        <p:blipFill>
          <a:blip r:embed="rId3"/>
          <a:stretch>
            <a:fillRect/>
          </a:stretch>
        </p:blipFill>
        <p:spPr>
          <a:xfrm>
            <a:off x="10077450" y="655538"/>
            <a:ext cx="1657350" cy="466725"/>
          </a:xfrm>
          <a:prstGeom prst="rect">
            <a:avLst/>
          </a:prstGeom>
        </p:spPr>
      </p:pic>
      <p:sp>
        <p:nvSpPr>
          <p:cNvPr id="3" name="Title 2">
            <a:extLst>
              <a:ext uri="{FF2B5EF4-FFF2-40B4-BE49-F238E27FC236}">
                <a16:creationId xmlns:a16="http://schemas.microsoft.com/office/drawing/2014/main" id="{552BEC1A-26EF-42F4-8B2C-3BA10257448B}"/>
              </a:ext>
            </a:extLst>
          </p:cNvPr>
          <p:cNvSpPr>
            <a:spLocks noGrp="1"/>
          </p:cNvSpPr>
          <p:nvPr>
            <p:ph type="title"/>
          </p:nvPr>
        </p:nvSpPr>
        <p:spPr/>
        <p:txBody>
          <a:bodyPr/>
          <a:lstStyle/>
          <a:p>
            <a:r>
              <a:rPr lang="en-US" dirty="0"/>
              <a:t>What is Guardianship?</a:t>
            </a:r>
          </a:p>
        </p:txBody>
      </p:sp>
      <p:pic>
        <p:nvPicPr>
          <p:cNvPr id="8" name="Picture 7" descr="Graphic that explains how the guardian has the rights over the person under guardianship.">
            <a:extLst>
              <a:ext uri="{FF2B5EF4-FFF2-40B4-BE49-F238E27FC236}">
                <a16:creationId xmlns:a16="http://schemas.microsoft.com/office/drawing/2014/main" id="{5FC876E0-065F-4403-B0BC-5EFC13BA1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691" y="1562347"/>
            <a:ext cx="6700618" cy="4640449"/>
          </a:xfrm>
          <a:prstGeom prst="rect">
            <a:avLst/>
          </a:prstGeom>
        </p:spPr>
      </p:pic>
      <p:pic>
        <p:nvPicPr>
          <p:cNvPr id="10" name="Picture 9">
            <a:extLst>
              <a:ext uri="{FF2B5EF4-FFF2-40B4-BE49-F238E27FC236}">
                <a16:creationId xmlns:a16="http://schemas.microsoft.com/office/drawing/2014/main" id="{C135B92A-F0EF-4C95-92D4-5C5ED2FA3B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70887" y="5868909"/>
            <a:ext cx="1611612" cy="841945"/>
          </a:xfrm>
          <a:prstGeom prst="rect">
            <a:avLst/>
          </a:prstGeom>
        </p:spPr>
      </p:pic>
    </p:spTree>
    <p:extLst>
      <p:ext uri="{BB962C8B-B14F-4D97-AF65-F5344CB8AC3E}">
        <p14:creationId xmlns:p14="http://schemas.microsoft.com/office/powerpoint/2010/main" val="17802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9721-AAAC-4550-B0D0-52B3B75561D5}"/>
              </a:ext>
            </a:extLst>
          </p:cNvPr>
          <p:cNvSpPr>
            <a:spLocks noGrp="1"/>
          </p:cNvSpPr>
          <p:nvPr>
            <p:ph type="title"/>
          </p:nvPr>
        </p:nvSpPr>
        <p:spPr/>
        <p:txBody>
          <a:bodyPr/>
          <a:lstStyle/>
          <a:p>
            <a:r>
              <a:rPr lang="en-US" dirty="0"/>
              <a:t>What is Guardianship? Cont’d</a:t>
            </a:r>
          </a:p>
        </p:txBody>
      </p:sp>
      <p:sp>
        <p:nvSpPr>
          <p:cNvPr id="3" name="Content Placeholder 2">
            <a:extLst>
              <a:ext uri="{FF2B5EF4-FFF2-40B4-BE49-F238E27FC236}">
                <a16:creationId xmlns:a16="http://schemas.microsoft.com/office/drawing/2014/main" id="{6B7835EA-D567-4A50-8A2F-D9000CC48162}"/>
              </a:ext>
            </a:extLst>
          </p:cNvPr>
          <p:cNvSpPr>
            <a:spLocks noGrp="1"/>
          </p:cNvSpPr>
          <p:nvPr>
            <p:ph idx="1"/>
          </p:nvPr>
        </p:nvSpPr>
        <p:spPr/>
        <p:txBody>
          <a:bodyPr/>
          <a:lstStyle/>
          <a:p>
            <a:r>
              <a:rPr lang="en-US" dirty="0"/>
              <a:t>If a court finds that a person does not have the ability to safely manage the things that belong to them and/or meet their basic health, safety, and self-care needs, the court will rule that this person is incapacitated. In many cases, after a court decides that a person is incapacitated, they will choose someone else to make some or all the decisions for the incapacitated person. This is called a guardianship.</a:t>
            </a:r>
          </a:p>
        </p:txBody>
      </p:sp>
    </p:spTree>
    <p:extLst>
      <p:ext uri="{BB962C8B-B14F-4D97-AF65-F5344CB8AC3E}">
        <p14:creationId xmlns:p14="http://schemas.microsoft.com/office/powerpoint/2010/main" val="405988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8F7-4A21-419A-9299-CABC55D0D391}"/>
              </a:ext>
            </a:extLst>
          </p:cNvPr>
          <p:cNvSpPr>
            <a:spLocks noGrp="1"/>
          </p:cNvSpPr>
          <p:nvPr>
            <p:ph type="title"/>
          </p:nvPr>
        </p:nvSpPr>
        <p:spPr/>
        <p:txBody>
          <a:bodyPr anchor="ctr">
            <a:normAutofit/>
          </a:bodyPr>
          <a:lstStyle/>
          <a:p>
            <a:r>
              <a:rPr lang="en-US" sz="3700"/>
              <a:t>Types of Guardianship</a:t>
            </a:r>
          </a:p>
        </p:txBody>
      </p:sp>
      <p:sp>
        <p:nvSpPr>
          <p:cNvPr id="3" name="Content Placeholder 2">
            <a:extLst>
              <a:ext uri="{FF2B5EF4-FFF2-40B4-BE49-F238E27FC236}">
                <a16:creationId xmlns:a16="http://schemas.microsoft.com/office/drawing/2014/main" id="{922D3820-30D4-4AB8-90D7-A47F7E214A96}"/>
              </a:ext>
            </a:extLst>
          </p:cNvPr>
          <p:cNvSpPr>
            <a:spLocks noGrp="1"/>
          </p:cNvSpPr>
          <p:nvPr>
            <p:ph idx="1"/>
          </p:nvPr>
        </p:nvSpPr>
        <p:spPr/>
        <p:txBody>
          <a:bodyPr>
            <a:normAutofit/>
          </a:bodyPr>
          <a:lstStyle/>
          <a:p>
            <a:r>
              <a:rPr lang="en-US" dirty="0"/>
              <a:t>Natural Guardians</a:t>
            </a:r>
          </a:p>
          <a:p>
            <a:r>
              <a:rPr lang="en-US" dirty="0"/>
              <a:t>Full (Plenary) Guardianship</a:t>
            </a:r>
          </a:p>
          <a:p>
            <a:r>
              <a:rPr lang="en-US" dirty="0"/>
              <a:t>Guardian Advocacy for Individuals receiving Mental Health Treatment</a:t>
            </a:r>
          </a:p>
          <a:p>
            <a:r>
              <a:rPr lang="en-US" dirty="0"/>
              <a:t>Guardian Advocacy for Individuals who have a Developmental Disability.</a:t>
            </a:r>
          </a:p>
          <a:p>
            <a:r>
              <a:rPr lang="en-US" dirty="0"/>
              <a:t>There are other types of guardianship under Florida Statue, but we will limit the list for this presentation</a:t>
            </a:r>
          </a:p>
        </p:txBody>
      </p:sp>
    </p:spTree>
    <p:extLst>
      <p:ext uri="{BB962C8B-B14F-4D97-AF65-F5344CB8AC3E}">
        <p14:creationId xmlns:p14="http://schemas.microsoft.com/office/powerpoint/2010/main" val="188456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2DF4-E624-4DA0-93D3-27521E3C9A9B}"/>
              </a:ext>
            </a:extLst>
          </p:cNvPr>
          <p:cNvSpPr>
            <a:spLocks noGrp="1"/>
          </p:cNvSpPr>
          <p:nvPr>
            <p:ph type="title"/>
          </p:nvPr>
        </p:nvSpPr>
        <p:spPr/>
        <p:txBody>
          <a:bodyPr anchor="ctr">
            <a:normAutofit/>
          </a:bodyPr>
          <a:lstStyle/>
          <a:p>
            <a:r>
              <a:rPr lang="en-US" sz="3700"/>
              <a:t>Natural Guardians</a:t>
            </a:r>
          </a:p>
        </p:txBody>
      </p:sp>
      <p:sp>
        <p:nvSpPr>
          <p:cNvPr id="3" name="Content Placeholder 2">
            <a:extLst>
              <a:ext uri="{FF2B5EF4-FFF2-40B4-BE49-F238E27FC236}">
                <a16:creationId xmlns:a16="http://schemas.microsoft.com/office/drawing/2014/main" id="{6412C35B-10F3-4ABF-A8CC-0A33A0A27CBB}"/>
              </a:ext>
            </a:extLst>
          </p:cNvPr>
          <p:cNvSpPr>
            <a:spLocks noGrp="1"/>
          </p:cNvSpPr>
          <p:nvPr>
            <p:ph idx="1"/>
          </p:nvPr>
        </p:nvSpPr>
        <p:spPr/>
        <p:txBody>
          <a:bodyPr>
            <a:normAutofit/>
          </a:bodyPr>
          <a:lstStyle/>
          <a:p>
            <a:r>
              <a:rPr lang="en-US" dirty="0"/>
              <a:t>According to Florida Statute, Chapter 744.301(1), natural guardians are; </a:t>
            </a:r>
          </a:p>
          <a:p>
            <a:pPr lvl="1"/>
            <a:r>
              <a:rPr lang="en-US" sz="2400"/>
              <a:t>“The parents jointly are the natural guardians of their own children and of their adopted children, during minority, unless the parents’ parental rights have been terminated pursuant to chapter 39. If a child is the subject of any proceeding under chapter 39, the parents may act as natural guardians under this section unless the court division with jurisdiction over guardianship matters finds that it is not in the child’s best interests…The mother of a child born out of wedlock is the natural guardian of the child and is entitled to primary residential care and custody of the child unless the court enters an order stating otherwise.”</a:t>
            </a:r>
          </a:p>
        </p:txBody>
      </p:sp>
    </p:spTree>
    <p:extLst>
      <p:ext uri="{BB962C8B-B14F-4D97-AF65-F5344CB8AC3E}">
        <p14:creationId xmlns:p14="http://schemas.microsoft.com/office/powerpoint/2010/main" val="98050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1EFC-5E73-481B-A44A-C51FA25C2F76}"/>
              </a:ext>
            </a:extLst>
          </p:cNvPr>
          <p:cNvSpPr>
            <a:spLocks noGrp="1"/>
          </p:cNvSpPr>
          <p:nvPr>
            <p:ph type="title"/>
          </p:nvPr>
        </p:nvSpPr>
        <p:spPr/>
        <p:txBody>
          <a:bodyPr anchor="ctr">
            <a:normAutofit/>
          </a:bodyPr>
          <a:lstStyle/>
          <a:p>
            <a:r>
              <a:rPr lang="en-US" sz="3700"/>
              <a:t>Full Guardianship</a:t>
            </a:r>
          </a:p>
        </p:txBody>
      </p:sp>
      <p:sp>
        <p:nvSpPr>
          <p:cNvPr id="3" name="Content Placeholder 2">
            <a:extLst>
              <a:ext uri="{FF2B5EF4-FFF2-40B4-BE49-F238E27FC236}">
                <a16:creationId xmlns:a16="http://schemas.microsoft.com/office/drawing/2014/main" id="{BE15408D-E9D7-4054-A79F-698F94E920D8}"/>
              </a:ext>
            </a:extLst>
          </p:cNvPr>
          <p:cNvSpPr>
            <a:spLocks noGrp="1"/>
          </p:cNvSpPr>
          <p:nvPr>
            <p:ph idx="1"/>
          </p:nvPr>
        </p:nvSpPr>
        <p:spPr/>
        <p:txBody>
          <a:bodyPr>
            <a:normAutofit/>
          </a:bodyPr>
          <a:lstStyle/>
          <a:p>
            <a:r>
              <a:rPr lang="en-US" dirty="0"/>
              <a:t>When the court finds that an individual is unable to perform all of the tasks necessary to care for his or her person or property, the court will rule that the individual is totally incapacitated. This is known as a full or plenary guardianship. This is the most restrictive type of guardianship and few people require this type of guardianship. </a:t>
            </a:r>
          </a:p>
        </p:txBody>
      </p:sp>
    </p:spTree>
    <p:extLst>
      <p:ext uri="{BB962C8B-B14F-4D97-AF65-F5344CB8AC3E}">
        <p14:creationId xmlns:p14="http://schemas.microsoft.com/office/powerpoint/2010/main" val="394285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Guardians Can…</a:t>
            </a:r>
          </a:p>
        </p:txBody>
      </p:sp>
      <p:sp>
        <p:nvSpPr>
          <p:cNvPr id="3" name="Content Placeholder 2"/>
          <p:cNvSpPr>
            <a:spLocks noGrp="1"/>
          </p:cNvSpPr>
          <p:nvPr>
            <p:ph idx="1"/>
          </p:nvPr>
        </p:nvSpPr>
        <p:spPr/>
        <p:txBody>
          <a:bodyPr>
            <a:normAutofit/>
          </a:bodyPr>
          <a:lstStyle/>
          <a:p>
            <a:r>
              <a:rPr lang="en-US"/>
              <a:t>Contract</a:t>
            </a:r>
          </a:p>
          <a:p>
            <a:r>
              <a:rPr lang="en-US"/>
              <a:t>Sue and defend lawsuits</a:t>
            </a:r>
          </a:p>
          <a:p>
            <a:r>
              <a:rPr lang="en-US"/>
              <a:t>Apply for government benefits</a:t>
            </a:r>
          </a:p>
          <a:p>
            <a:r>
              <a:rPr lang="en-US"/>
              <a:t>Manage property or to make any gift or disposition of property</a:t>
            </a:r>
          </a:p>
          <a:p>
            <a:r>
              <a:rPr lang="en-US"/>
              <a:t>Determine ward’s residence</a:t>
            </a:r>
          </a:p>
          <a:p>
            <a:r>
              <a:rPr lang="en-US"/>
              <a:t>Consent to medical and mental health treatment</a:t>
            </a:r>
          </a:p>
          <a:p>
            <a:r>
              <a:rPr lang="en-US"/>
              <a:t>Make decisions about ward’s social environment or other social aspects of his or her life</a:t>
            </a:r>
          </a:p>
        </p:txBody>
      </p:sp>
    </p:spTree>
    <p:extLst>
      <p:ext uri="{BB962C8B-B14F-4D97-AF65-F5344CB8AC3E}">
        <p14:creationId xmlns:p14="http://schemas.microsoft.com/office/powerpoint/2010/main" val="33462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Rights That Can Be taken Away Under 744</a:t>
            </a:r>
          </a:p>
        </p:txBody>
      </p:sp>
      <p:sp>
        <p:nvSpPr>
          <p:cNvPr id="3" name="Content Placeholder 2"/>
          <p:cNvSpPr>
            <a:spLocks noGrp="1"/>
          </p:cNvSpPr>
          <p:nvPr>
            <p:ph idx="1"/>
          </p:nvPr>
        </p:nvSpPr>
        <p:spPr/>
        <p:txBody>
          <a:bodyPr>
            <a:normAutofit/>
          </a:bodyPr>
          <a:lstStyle/>
          <a:p>
            <a:r>
              <a:rPr lang="en-US"/>
              <a:t>To marry. If the right to enter into a contract has been removed, the right to marry is subject to court approval</a:t>
            </a:r>
          </a:p>
          <a:p>
            <a:r>
              <a:rPr lang="en-US"/>
              <a:t>To vote</a:t>
            </a:r>
          </a:p>
          <a:p>
            <a:r>
              <a:rPr lang="en-US"/>
              <a:t>To personally apply for government benefits</a:t>
            </a:r>
          </a:p>
          <a:p>
            <a:r>
              <a:rPr lang="en-US"/>
              <a:t>To have a driver’s license</a:t>
            </a:r>
          </a:p>
          <a:p>
            <a:r>
              <a:rPr lang="en-US"/>
              <a:t>To travel</a:t>
            </a:r>
          </a:p>
          <a:p>
            <a:r>
              <a:rPr lang="en-US"/>
              <a:t>To seek or retain employment</a:t>
            </a:r>
          </a:p>
        </p:txBody>
      </p:sp>
    </p:spTree>
    <p:extLst>
      <p:ext uri="{BB962C8B-B14F-4D97-AF65-F5344CB8AC3E}">
        <p14:creationId xmlns:p14="http://schemas.microsoft.com/office/powerpoint/2010/main" val="360250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t>Legal Rights that can </a:t>
            </a:r>
            <a:br>
              <a:rPr lang="en-US" dirty="0"/>
            </a:br>
            <a:r>
              <a:rPr lang="en-US" dirty="0"/>
              <a:t>NEVER be Taken Away</a:t>
            </a:r>
          </a:p>
        </p:txBody>
      </p:sp>
      <p:sp>
        <p:nvSpPr>
          <p:cNvPr id="3" name="Text Placeholder 2"/>
          <p:cNvSpPr>
            <a:spLocks noGrp="1"/>
          </p:cNvSpPr>
          <p:nvPr>
            <p:ph idx="1"/>
          </p:nvPr>
        </p:nvSpPr>
        <p:spPr>
          <a:xfrm>
            <a:off x="1253765" y="1640909"/>
            <a:ext cx="8967751" cy="4875331"/>
          </a:xfrm>
        </p:spPr>
        <p:txBody>
          <a:bodyPr>
            <a:normAutofit/>
          </a:bodyPr>
          <a:lstStyle/>
          <a:p>
            <a:r>
              <a:rPr lang="en-US" sz="2250" dirty="0"/>
              <a:t>There are rights that are fundamental freedoms and privileges that are protected as civil rights.  The followings Civil Rights cannot be taken away from adult:</a:t>
            </a:r>
          </a:p>
          <a:p>
            <a:pPr lvl="1"/>
            <a:r>
              <a:rPr lang="en-US" sz="2250" dirty="0"/>
              <a:t>Right to Represented by counsel (Attorney)</a:t>
            </a:r>
          </a:p>
          <a:p>
            <a:pPr lvl="1"/>
            <a:r>
              <a:rPr lang="en-US" sz="2250" dirty="0"/>
              <a:t>Right to have access to court(s)</a:t>
            </a:r>
          </a:p>
          <a:p>
            <a:pPr lvl="1"/>
            <a:r>
              <a:rPr lang="en-US" sz="2250" dirty="0"/>
              <a:t>Right to have a proper education</a:t>
            </a:r>
          </a:p>
          <a:p>
            <a:pPr lvl="1"/>
            <a:r>
              <a:rPr lang="en-US" sz="2250" dirty="0"/>
              <a:t>Right to be free from abuse, neglect or exploitation</a:t>
            </a:r>
          </a:p>
          <a:p>
            <a:pPr lvl="1"/>
            <a:r>
              <a:rPr lang="en-US" sz="2250" dirty="0"/>
              <a:t>Right to receive necessary services and rehabilitation</a:t>
            </a:r>
          </a:p>
          <a:p>
            <a:pPr lvl="1"/>
            <a:r>
              <a:rPr lang="en-US" sz="2250" dirty="0"/>
              <a:t>Right to be treated humanely, with dignity and respect</a:t>
            </a:r>
          </a:p>
        </p:txBody>
      </p:sp>
    </p:spTree>
    <p:extLst>
      <p:ext uri="{BB962C8B-B14F-4D97-AF65-F5344CB8AC3E}">
        <p14:creationId xmlns:p14="http://schemas.microsoft.com/office/powerpoint/2010/main" val="410020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Need Court Authority</a:t>
            </a:r>
          </a:p>
        </p:txBody>
      </p:sp>
      <p:sp>
        <p:nvSpPr>
          <p:cNvPr id="3" name="Content Placeholder 2"/>
          <p:cNvSpPr>
            <a:spLocks noGrp="1"/>
          </p:cNvSpPr>
          <p:nvPr>
            <p:ph idx="1"/>
          </p:nvPr>
        </p:nvSpPr>
        <p:spPr/>
        <p:txBody>
          <a:bodyPr>
            <a:normAutofit/>
          </a:bodyPr>
          <a:lstStyle/>
          <a:p>
            <a:pPr>
              <a:lnSpc>
                <a:spcPct val="100000"/>
              </a:lnSpc>
            </a:pPr>
            <a:r>
              <a:rPr lang="en-US" sz="2200" dirty="0"/>
              <a:t>Commit ward to a facility, institution, or licensed service provider without formal placement proceeding, under chapters 393, 394, or 397.</a:t>
            </a:r>
          </a:p>
          <a:p>
            <a:pPr>
              <a:lnSpc>
                <a:spcPct val="100000"/>
              </a:lnSpc>
            </a:pPr>
            <a:r>
              <a:rPr lang="en-US" sz="2200" dirty="0"/>
              <a:t>Consent to the performance on the ward of any experimental biomedical or behavioral procedure or to the participation by the ward in any biomedical or behavioral experiment. </a:t>
            </a:r>
          </a:p>
          <a:p>
            <a:pPr>
              <a:lnSpc>
                <a:spcPct val="100000"/>
              </a:lnSpc>
            </a:pPr>
            <a:r>
              <a:rPr lang="en-US" sz="2200" dirty="0"/>
              <a:t>Initiate a petition for dissolution of marriage for the ward.</a:t>
            </a:r>
          </a:p>
          <a:p>
            <a:pPr>
              <a:lnSpc>
                <a:spcPct val="100000"/>
              </a:lnSpc>
            </a:pPr>
            <a:r>
              <a:rPr lang="en-US" sz="2200" dirty="0"/>
              <a:t>Consent on behalf of the ward to termination of the ward’s parental rights.</a:t>
            </a:r>
          </a:p>
          <a:p>
            <a:pPr>
              <a:lnSpc>
                <a:spcPct val="100000"/>
              </a:lnSpc>
            </a:pPr>
            <a:r>
              <a:rPr lang="en-US" sz="2200" dirty="0"/>
              <a:t>Consent on behalf of the ward to the performance of a sterilization or abortion procedure on the ward.</a:t>
            </a:r>
          </a:p>
          <a:p>
            <a:pPr>
              <a:lnSpc>
                <a:spcPct val="100000"/>
              </a:lnSpc>
            </a:pPr>
            <a:r>
              <a:rPr lang="en-US" sz="2200" dirty="0"/>
              <a:t>Consent to change the ward’s residence from one county residence to another.</a:t>
            </a:r>
          </a:p>
          <a:p>
            <a:pPr>
              <a:lnSpc>
                <a:spcPct val="100000"/>
              </a:lnSpc>
            </a:pPr>
            <a:endParaRPr lang="en-US" sz="2200" dirty="0"/>
          </a:p>
          <a:p>
            <a:pPr>
              <a:lnSpc>
                <a:spcPct val="100000"/>
              </a:lnSpc>
            </a:pPr>
            <a:endParaRPr lang="en-US" sz="2200" dirty="0"/>
          </a:p>
        </p:txBody>
      </p:sp>
    </p:spTree>
    <p:extLst>
      <p:ext uri="{BB962C8B-B14F-4D97-AF65-F5344CB8AC3E}">
        <p14:creationId xmlns:p14="http://schemas.microsoft.com/office/powerpoint/2010/main" val="343553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Guardians must…	</a:t>
            </a:r>
          </a:p>
        </p:txBody>
      </p:sp>
      <p:sp>
        <p:nvSpPr>
          <p:cNvPr id="3" name="Content Placeholder 2"/>
          <p:cNvSpPr>
            <a:spLocks noGrp="1"/>
          </p:cNvSpPr>
          <p:nvPr>
            <p:ph idx="1"/>
          </p:nvPr>
        </p:nvSpPr>
        <p:spPr/>
        <p:txBody>
          <a:bodyPr>
            <a:normAutofit/>
          </a:bodyPr>
          <a:lstStyle/>
          <a:p>
            <a:r>
              <a:rPr lang="en-US"/>
              <a:t>Pass criminal and credit check</a:t>
            </a:r>
          </a:p>
          <a:p>
            <a:r>
              <a:rPr lang="en-US"/>
              <a:t>Have an attorney</a:t>
            </a:r>
          </a:p>
          <a:p>
            <a:r>
              <a:rPr lang="en-US"/>
              <a:t>Take 8 hour training course (non-professional)</a:t>
            </a:r>
          </a:p>
        </p:txBody>
      </p:sp>
    </p:spTree>
    <p:extLst>
      <p:ext uri="{BB962C8B-B14F-4D97-AF65-F5344CB8AC3E}">
        <p14:creationId xmlns:p14="http://schemas.microsoft.com/office/powerpoint/2010/main" val="336050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B41C-6757-4B37-B234-37CA0A9DA2C2}"/>
              </a:ext>
            </a:extLst>
          </p:cNvPr>
          <p:cNvSpPr>
            <a:spLocks noGrp="1"/>
          </p:cNvSpPr>
          <p:nvPr>
            <p:ph type="title"/>
          </p:nvPr>
        </p:nvSpPr>
        <p:spPr/>
        <p:txBody>
          <a:bodyPr/>
          <a:lstStyle/>
          <a:p>
            <a:r>
              <a:rPr lang="en-US" dirty="0"/>
              <a:t>For Your Information</a:t>
            </a:r>
          </a:p>
        </p:txBody>
      </p:sp>
      <p:sp>
        <p:nvSpPr>
          <p:cNvPr id="3" name="Content Placeholder 2">
            <a:extLst>
              <a:ext uri="{FF2B5EF4-FFF2-40B4-BE49-F238E27FC236}">
                <a16:creationId xmlns:a16="http://schemas.microsoft.com/office/drawing/2014/main" id="{82D9FEB5-4D1B-487B-BB2D-C58BE383D8FF}"/>
              </a:ext>
            </a:extLst>
          </p:cNvPr>
          <p:cNvSpPr>
            <a:spLocks noGrp="1"/>
          </p:cNvSpPr>
          <p:nvPr>
            <p:ph idx="1"/>
          </p:nvPr>
        </p:nvSpPr>
        <p:spPr/>
        <p:txBody>
          <a:bodyPr/>
          <a:lstStyle/>
          <a:p>
            <a:r>
              <a:rPr lang="en-US" dirty="0"/>
              <a:t>Any Content, whether provided by Disability Rights Florida or its Presenters, is presented for educational, general reference and informational purposes only; is not intended to serve as legal or other advice; is not intended to be a full and exhaustive explanation of the law in any area; should not be used to replace the advice of your own legal counsel; and Disability Rights Florida makes no representation or warranty that the Content is accurate, complete or current for any specific or particular purpose or application.</a:t>
            </a:r>
          </a:p>
          <a:p>
            <a:endParaRPr lang="en-US" dirty="0"/>
          </a:p>
        </p:txBody>
      </p:sp>
    </p:spTree>
    <p:extLst>
      <p:ext uri="{BB962C8B-B14F-4D97-AF65-F5344CB8AC3E}">
        <p14:creationId xmlns:p14="http://schemas.microsoft.com/office/powerpoint/2010/main" val="232343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AE51-B2CC-4DB2-920A-88B3E87FD405}"/>
              </a:ext>
            </a:extLst>
          </p:cNvPr>
          <p:cNvSpPr>
            <a:spLocks noGrp="1"/>
          </p:cNvSpPr>
          <p:nvPr>
            <p:ph type="ctrTitle"/>
          </p:nvPr>
        </p:nvSpPr>
        <p:spPr/>
        <p:txBody>
          <a:bodyPr anchor="b">
            <a:normAutofit/>
          </a:bodyPr>
          <a:lstStyle/>
          <a:p>
            <a:r>
              <a:rPr lang="en-US" dirty="0"/>
              <a:t>Guardian Advocacy</a:t>
            </a:r>
          </a:p>
        </p:txBody>
      </p:sp>
      <p:sp>
        <p:nvSpPr>
          <p:cNvPr id="13" name="Subtitle 2">
            <a:extLst>
              <a:ext uri="{FF2B5EF4-FFF2-40B4-BE49-F238E27FC236}">
                <a16:creationId xmlns:a16="http://schemas.microsoft.com/office/drawing/2014/main" id="{CD7D12A3-C890-D1DB-3ED8-89A350ADC5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253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698C-883C-46F0-BF33-4259E87E6233}"/>
              </a:ext>
            </a:extLst>
          </p:cNvPr>
          <p:cNvSpPr>
            <a:spLocks noGrp="1"/>
          </p:cNvSpPr>
          <p:nvPr>
            <p:ph type="title"/>
          </p:nvPr>
        </p:nvSpPr>
        <p:spPr>
          <a:xfrm>
            <a:off x="838200" y="315021"/>
            <a:ext cx="10515600" cy="908783"/>
          </a:xfrm>
        </p:spPr>
        <p:txBody>
          <a:bodyPr anchor="ctr">
            <a:noAutofit/>
          </a:bodyPr>
          <a:lstStyle/>
          <a:p>
            <a:r>
              <a:rPr lang="en-US" sz="3600" dirty="0"/>
              <a:t>Guardian Advocate for Individuals </a:t>
            </a:r>
            <a:br>
              <a:rPr lang="en-US" sz="3600" dirty="0"/>
            </a:br>
            <a:r>
              <a:rPr lang="en-US" sz="3600" dirty="0"/>
              <a:t>receiving Mental Health Treatment </a:t>
            </a:r>
          </a:p>
        </p:txBody>
      </p:sp>
      <p:sp>
        <p:nvSpPr>
          <p:cNvPr id="3" name="Content Placeholder 2">
            <a:extLst>
              <a:ext uri="{FF2B5EF4-FFF2-40B4-BE49-F238E27FC236}">
                <a16:creationId xmlns:a16="http://schemas.microsoft.com/office/drawing/2014/main" id="{5FA6750D-B461-40E7-BE15-D66CC4965B14}"/>
              </a:ext>
            </a:extLst>
          </p:cNvPr>
          <p:cNvSpPr>
            <a:spLocks noGrp="1"/>
          </p:cNvSpPr>
          <p:nvPr>
            <p:ph idx="1"/>
          </p:nvPr>
        </p:nvSpPr>
        <p:spPr/>
        <p:txBody>
          <a:bodyPr>
            <a:normAutofit/>
          </a:bodyPr>
          <a:lstStyle/>
          <a:p>
            <a:r>
              <a:rPr lang="en-US" dirty="0"/>
              <a:t>According Florida Statute, Chapter 394.4598;</a:t>
            </a:r>
          </a:p>
          <a:p>
            <a:pPr lvl="1"/>
            <a:r>
              <a:rPr lang="en-US" sz="2400" dirty="0"/>
              <a:t>The administrator of a facility may petitioner the court for the appointment of a guardian advocate upon the opinion of a psychiatrist that the patient is incompetent to consent to treatment. If the court finds that a patient is incompetent to consent to treatment and does not already have a guardian with the authority to consent to mental health treatment in place, the court shall appoint a guardian advocate. A person who is appointed as a guardian advocate must agree to the appointment.</a:t>
            </a:r>
          </a:p>
          <a:p>
            <a:endParaRPr lang="en-US" dirty="0"/>
          </a:p>
        </p:txBody>
      </p:sp>
    </p:spTree>
    <p:extLst>
      <p:ext uri="{BB962C8B-B14F-4D97-AF65-F5344CB8AC3E}">
        <p14:creationId xmlns:p14="http://schemas.microsoft.com/office/powerpoint/2010/main" val="3074902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B240-0B07-454D-A4A8-74D8379DE4E1}"/>
              </a:ext>
            </a:extLst>
          </p:cNvPr>
          <p:cNvSpPr>
            <a:spLocks noGrp="1"/>
          </p:cNvSpPr>
          <p:nvPr>
            <p:ph type="title"/>
          </p:nvPr>
        </p:nvSpPr>
        <p:spPr>
          <a:xfrm>
            <a:off x="527481" y="302982"/>
            <a:ext cx="10515600" cy="908783"/>
          </a:xfrm>
        </p:spPr>
        <p:txBody>
          <a:bodyPr>
            <a:normAutofit fontScale="90000"/>
          </a:bodyPr>
          <a:lstStyle/>
          <a:p>
            <a:r>
              <a:rPr lang="en-US" dirty="0"/>
              <a:t>Guardian Advocate for Individuals who </a:t>
            </a:r>
            <a:br>
              <a:rPr lang="en-US" dirty="0"/>
            </a:br>
            <a:r>
              <a:rPr lang="en-US" dirty="0"/>
              <a:t>have a Developmentally Disability - 1 of 2</a:t>
            </a:r>
          </a:p>
        </p:txBody>
      </p:sp>
      <p:sp>
        <p:nvSpPr>
          <p:cNvPr id="3" name="Content Placeholder 2">
            <a:extLst>
              <a:ext uri="{FF2B5EF4-FFF2-40B4-BE49-F238E27FC236}">
                <a16:creationId xmlns:a16="http://schemas.microsoft.com/office/drawing/2014/main" id="{B01E2B70-63AB-4415-88DB-B911070F6268}"/>
              </a:ext>
            </a:extLst>
          </p:cNvPr>
          <p:cNvSpPr>
            <a:spLocks noGrp="1"/>
          </p:cNvSpPr>
          <p:nvPr>
            <p:ph idx="1"/>
          </p:nvPr>
        </p:nvSpPr>
        <p:spPr>
          <a:xfrm>
            <a:off x="838200" y="1645871"/>
            <a:ext cx="10515600" cy="4379148"/>
          </a:xfrm>
        </p:spPr>
        <p:txBody>
          <a:bodyPr>
            <a:normAutofit/>
          </a:bodyPr>
          <a:lstStyle/>
          <a:p>
            <a:r>
              <a:rPr lang="en-US" dirty="0"/>
              <a:t>According to Florida Statute, Chapter 393.12;</a:t>
            </a:r>
          </a:p>
          <a:p>
            <a:r>
              <a:rPr lang="en-US" dirty="0"/>
              <a:t>A person who has a developmental disability can be placed in a guardianship under a guardian advocate even when a court has not determined them to be incapacitated. A person has a developmental disability if they have been diagnosed with an intellectual disability, cerebral palsy, autism, spina bifida, Down syndrome, Phelan-McDermid syndrome, or Prader-Willi syndrome. Only the specific rights in which a person cannot manage are removed. The court may look at the individual’s support plan, their Individual Education Plan, and/or other supporting documents to determine the level of disability and need for assistance. </a:t>
            </a:r>
          </a:p>
        </p:txBody>
      </p:sp>
    </p:spTree>
    <p:extLst>
      <p:ext uri="{BB962C8B-B14F-4D97-AF65-F5344CB8AC3E}">
        <p14:creationId xmlns:p14="http://schemas.microsoft.com/office/powerpoint/2010/main" val="323489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B240-0B07-454D-A4A8-74D8379DE4E1}"/>
              </a:ext>
            </a:extLst>
          </p:cNvPr>
          <p:cNvSpPr>
            <a:spLocks noGrp="1"/>
          </p:cNvSpPr>
          <p:nvPr>
            <p:ph type="title"/>
          </p:nvPr>
        </p:nvSpPr>
        <p:spPr>
          <a:xfrm>
            <a:off x="545237" y="311859"/>
            <a:ext cx="10515600" cy="908783"/>
          </a:xfrm>
        </p:spPr>
        <p:txBody>
          <a:bodyPr>
            <a:normAutofit fontScale="90000"/>
          </a:bodyPr>
          <a:lstStyle/>
          <a:p>
            <a:r>
              <a:rPr lang="en-US" dirty="0"/>
              <a:t>Guardian Advocate for Individuals who </a:t>
            </a:r>
            <a:br>
              <a:rPr lang="en-US" dirty="0"/>
            </a:br>
            <a:r>
              <a:rPr lang="en-US" dirty="0"/>
              <a:t>have a Developmentally Disability - 2 of 2</a:t>
            </a:r>
          </a:p>
        </p:txBody>
      </p:sp>
      <p:sp>
        <p:nvSpPr>
          <p:cNvPr id="3" name="Content Placeholder 2">
            <a:extLst>
              <a:ext uri="{FF2B5EF4-FFF2-40B4-BE49-F238E27FC236}">
                <a16:creationId xmlns:a16="http://schemas.microsoft.com/office/drawing/2014/main" id="{B01E2B70-63AB-4415-88DB-B911070F6268}"/>
              </a:ext>
            </a:extLst>
          </p:cNvPr>
          <p:cNvSpPr>
            <a:spLocks noGrp="1"/>
          </p:cNvSpPr>
          <p:nvPr>
            <p:ph idx="1"/>
          </p:nvPr>
        </p:nvSpPr>
        <p:spPr>
          <a:xfrm>
            <a:off x="838200" y="1645871"/>
            <a:ext cx="10515600" cy="4379148"/>
          </a:xfrm>
        </p:spPr>
        <p:txBody>
          <a:bodyPr>
            <a:normAutofit lnSpcReduction="10000"/>
          </a:bodyPr>
          <a:lstStyle/>
          <a:p>
            <a:r>
              <a:rPr lang="en-US" dirty="0"/>
              <a:t>The common areas that guardian advocates assist individuals with include: </a:t>
            </a:r>
          </a:p>
          <a:p>
            <a:pPr lvl="1"/>
            <a:r>
              <a:rPr lang="en-US" dirty="0"/>
              <a:t>Giving informed consent for medical procedures and mental health treatment,</a:t>
            </a:r>
          </a:p>
          <a:p>
            <a:pPr lvl="1"/>
            <a:r>
              <a:rPr lang="en-US" dirty="0"/>
              <a:t>Managing money and/or property,</a:t>
            </a:r>
          </a:p>
          <a:p>
            <a:pPr lvl="1"/>
            <a:r>
              <a:rPr lang="en-US" dirty="0"/>
              <a:t>Applying for governmental benefits or entitlements; and</a:t>
            </a:r>
          </a:p>
          <a:p>
            <a:pPr lvl="1"/>
            <a:r>
              <a:rPr lang="en-US" dirty="0"/>
              <a:t>Deciding on residential choices. </a:t>
            </a:r>
          </a:p>
          <a:p>
            <a:r>
              <a:rPr lang="en-US" dirty="0"/>
              <a:t>Florida law requires that guardians and guardian advocates consider the ward’s wishes and allow the ward to participate in decisions affecting the ward’s life. Furthermore, Florida law places a duty upon guardians to notify the court if the guardian believes that the ward has regained capacity and/or if one or more of the rights that have been removed should be restored to the ward.</a:t>
            </a:r>
          </a:p>
          <a:p>
            <a:endParaRPr lang="en-US" dirty="0"/>
          </a:p>
        </p:txBody>
      </p:sp>
    </p:spTree>
    <p:extLst>
      <p:ext uri="{BB962C8B-B14F-4D97-AF65-F5344CB8AC3E}">
        <p14:creationId xmlns:p14="http://schemas.microsoft.com/office/powerpoint/2010/main" val="134622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Guardian Advocacy – </a:t>
            </a:r>
            <a:br>
              <a:rPr lang="en-US" dirty="0"/>
            </a:br>
            <a:r>
              <a:rPr lang="en-US" dirty="0"/>
              <a:t>Developmental Disability (only)</a:t>
            </a:r>
          </a:p>
        </p:txBody>
      </p:sp>
      <p:sp>
        <p:nvSpPr>
          <p:cNvPr id="3" name="Content Placeholder 2"/>
          <p:cNvSpPr>
            <a:spLocks noGrp="1"/>
          </p:cNvSpPr>
          <p:nvPr>
            <p:ph idx="1"/>
          </p:nvPr>
        </p:nvSpPr>
        <p:spPr/>
        <p:txBody>
          <a:bodyPr>
            <a:normAutofit fontScale="92500" lnSpcReduction="20000"/>
          </a:bodyPr>
          <a:lstStyle/>
          <a:p>
            <a:r>
              <a:rPr lang="en-US" sz="2812" dirty="0"/>
              <a:t>Can be given the authority described above</a:t>
            </a:r>
          </a:p>
          <a:p>
            <a:r>
              <a:rPr lang="en-US" sz="2812" dirty="0"/>
              <a:t>No determination of incapacity</a:t>
            </a:r>
          </a:p>
          <a:p>
            <a:r>
              <a:rPr lang="en-US" sz="2812" dirty="0"/>
              <a:t>Less costly than Chapter 744 guardianship</a:t>
            </a:r>
          </a:p>
          <a:p>
            <a:r>
              <a:rPr lang="en-US" sz="2812" dirty="0"/>
              <a:t>Still is a form of guardianship </a:t>
            </a:r>
          </a:p>
          <a:p>
            <a:r>
              <a:rPr lang="en-US" sz="2812" dirty="0"/>
              <a:t>Less intrusive and less costly</a:t>
            </a:r>
          </a:p>
          <a:p>
            <a:r>
              <a:rPr lang="en-US" sz="2812" dirty="0"/>
              <a:t>Must lack the decision-making ability to perform some but not all tasks </a:t>
            </a:r>
          </a:p>
          <a:p>
            <a:r>
              <a:rPr lang="en-US" sz="2812" dirty="0"/>
              <a:t>Must have one of the seven statutorily- defined developmental disabilities</a:t>
            </a:r>
          </a:p>
          <a:p>
            <a:endParaRPr lang="en-US" sz="2812" dirty="0"/>
          </a:p>
        </p:txBody>
      </p:sp>
    </p:spTree>
    <p:extLst>
      <p:ext uri="{BB962C8B-B14F-4D97-AF65-F5344CB8AC3E}">
        <p14:creationId xmlns:p14="http://schemas.microsoft.com/office/powerpoint/2010/main" val="252678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100"/>
              <a:t>The Seven Statutorily-defined Developmental Disabilities</a:t>
            </a:r>
          </a:p>
        </p:txBody>
      </p:sp>
      <p:sp>
        <p:nvSpPr>
          <p:cNvPr id="3" name="Content Placeholder 2"/>
          <p:cNvSpPr>
            <a:spLocks noGrp="1"/>
          </p:cNvSpPr>
          <p:nvPr>
            <p:ph idx="1"/>
          </p:nvPr>
        </p:nvSpPr>
        <p:spPr/>
        <p:txBody>
          <a:bodyPr>
            <a:normAutofit/>
          </a:bodyPr>
          <a:lstStyle/>
          <a:p>
            <a:r>
              <a:rPr lang="en-US" dirty="0"/>
              <a:t>Intellectual Disability</a:t>
            </a:r>
          </a:p>
          <a:p>
            <a:r>
              <a:rPr lang="en-US" dirty="0"/>
              <a:t>Cerebral Palsy</a:t>
            </a:r>
          </a:p>
          <a:p>
            <a:r>
              <a:rPr lang="en-US" dirty="0"/>
              <a:t>Autism</a:t>
            </a:r>
          </a:p>
          <a:p>
            <a:r>
              <a:rPr lang="en-US" dirty="0"/>
              <a:t>Spina Bifida</a:t>
            </a:r>
          </a:p>
          <a:p>
            <a:r>
              <a:rPr lang="en-US" dirty="0"/>
              <a:t>Prader-Willi syndrome</a:t>
            </a:r>
          </a:p>
          <a:p>
            <a:r>
              <a:rPr lang="en-US" dirty="0"/>
              <a:t>Down Syndrome</a:t>
            </a:r>
          </a:p>
          <a:p>
            <a:r>
              <a:rPr lang="en-US" dirty="0"/>
              <a:t>Phelan McDermid syndrome </a:t>
            </a:r>
          </a:p>
          <a:p>
            <a:endParaRPr lang="en-US" dirty="0"/>
          </a:p>
          <a:p>
            <a:endParaRPr lang="en-US" dirty="0"/>
          </a:p>
        </p:txBody>
      </p:sp>
    </p:spTree>
    <p:extLst>
      <p:ext uri="{BB962C8B-B14F-4D97-AF65-F5344CB8AC3E}">
        <p14:creationId xmlns:p14="http://schemas.microsoft.com/office/powerpoint/2010/main" val="403183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Guardianship Advocacy</a:t>
            </a:r>
          </a:p>
        </p:txBody>
      </p:sp>
      <p:sp>
        <p:nvSpPr>
          <p:cNvPr id="3" name="Text Placeholder 2"/>
          <p:cNvSpPr>
            <a:spLocks noGrp="1"/>
          </p:cNvSpPr>
          <p:nvPr>
            <p:ph idx="1"/>
          </p:nvPr>
        </p:nvSpPr>
        <p:spPr/>
        <p:txBody>
          <a:bodyPr>
            <a:normAutofit/>
          </a:bodyPr>
          <a:lstStyle/>
          <a:p>
            <a:r>
              <a:rPr lang="en-US"/>
              <a:t>Can be pursued without an attorney</a:t>
            </a:r>
          </a:p>
          <a:p>
            <a:r>
              <a:rPr lang="en-US"/>
              <a:t>Courts in many counties throughout Florida have forms that individuals can file without an attorney.</a:t>
            </a:r>
          </a:p>
          <a:p>
            <a:r>
              <a:rPr lang="en-US"/>
              <a:t>Guardianship Advocate training can be utilized online or in person training</a:t>
            </a:r>
          </a:p>
        </p:txBody>
      </p:sp>
    </p:spTree>
    <p:extLst>
      <p:ext uri="{BB962C8B-B14F-4D97-AF65-F5344CB8AC3E}">
        <p14:creationId xmlns:p14="http://schemas.microsoft.com/office/powerpoint/2010/main" val="77117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F889-3A94-4975-A9A5-F76511CE141B}"/>
              </a:ext>
            </a:extLst>
          </p:cNvPr>
          <p:cNvSpPr>
            <a:spLocks noGrp="1"/>
          </p:cNvSpPr>
          <p:nvPr>
            <p:ph type="ctrTitle"/>
          </p:nvPr>
        </p:nvSpPr>
        <p:spPr/>
        <p:txBody>
          <a:bodyPr anchor="b">
            <a:normAutofit/>
          </a:bodyPr>
          <a:lstStyle/>
          <a:p>
            <a:r>
              <a:rPr lang="en-US" dirty="0"/>
              <a:t>Supported or Supportive Decision Making</a:t>
            </a:r>
          </a:p>
        </p:txBody>
      </p:sp>
      <p:sp>
        <p:nvSpPr>
          <p:cNvPr id="13" name="Subtitle 2">
            <a:extLst>
              <a:ext uri="{FF2B5EF4-FFF2-40B4-BE49-F238E27FC236}">
                <a16:creationId xmlns:a16="http://schemas.microsoft.com/office/drawing/2014/main" id="{826F2F73-34A7-7B12-9ED2-F600FBE672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828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2005250" y="5257630"/>
            <a:ext cx="8181501" cy="1021405"/>
          </a:xfrm>
        </p:spPr>
        <p:txBody>
          <a:bodyPr>
            <a:normAutofit/>
          </a:bodyPr>
          <a:lstStyle/>
          <a:p>
            <a:pPr algn="ctr"/>
            <a:r>
              <a:rPr lang="en-US" dirty="0"/>
              <a:t>Decision Making</a:t>
            </a:r>
            <a:endParaRPr lang="en-US"/>
          </a:p>
        </p:txBody>
      </p:sp>
      <p:sp>
        <p:nvSpPr>
          <p:cNvPr id="13" name="Content Placeholder 2">
            <a:extLst>
              <a:ext uri="{FF2B5EF4-FFF2-40B4-BE49-F238E27FC236}">
                <a16:creationId xmlns:a16="http://schemas.microsoft.com/office/drawing/2014/main" id="{6FA71B89-6C8B-3D7D-FDA8-EB99B4419AC1}"/>
              </a:ext>
            </a:extLst>
          </p:cNvPr>
          <p:cNvSpPr>
            <a:spLocks noGrp="1"/>
          </p:cNvSpPr>
          <p:nvPr>
            <p:ph sz="half" idx="1"/>
          </p:nvPr>
        </p:nvSpPr>
        <p:spPr/>
        <p:txBody>
          <a:bodyPr/>
          <a:lstStyle/>
          <a:p>
            <a:endParaRPr lang="en-US"/>
          </a:p>
        </p:txBody>
      </p:sp>
      <p:graphicFrame>
        <p:nvGraphicFramePr>
          <p:cNvPr id="6" name="Text Placeholder 2" descr="It is a fundamental freedom to live as independently as possible. However, with this freedom comes responsibilities to self, community and to society. ">
            <a:extLst>
              <a:ext uri="{FF2B5EF4-FFF2-40B4-BE49-F238E27FC236}">
                <a16:creationId xmlns:a16="http://schemas.microsoft.com/office/drawing/2014/main" id="{01D7A15A-C32C-4F42-84D0-0755A638DF84}"/>
              </a:ext>
            </a:extLst>
          </p:cNvPr>
          <p:cNvGraphicFramePr>
            <a:graphicFrameLocks noGrp="1"/>
          </p:cNvGraphicFramePr>
          <p:nvPr>
            <p:ph sz="half" idx="2"/>
            <p:extLst>
              <p:ext uri="{D42A27DB-BD31-4B8C-83A1-F6EECF244321}">
                <p14:modId xmlns:p14="http://schemas.microsoft.com/office/powerpoint/2010/main" val="68344810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820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433C-2600-492D-B77E-6228E4F701FD}"/>
              </a:ext>
            </a:extLst>
          </p:cNvPr>
          <p:cNvSpPr>
            <a:spLocks noGrp="1"/>
          </p:cNvSpPr>
          <p:nvPr>
            <p:ph type="title"/>
          </p:nvPr>
        </p:nvSpPr>
        <p:spPr/>
        <p:txBody>
          <a:bodyPr anchor="ctr">
            <a:normAutofit/>
          </a:bodyPr>
          <a:lstStyle/>
          <a:p>
            <a:r>
              <a:rPr lang="en-US" sz="3700"/>
              <a:t>What is Supported Decision Making?</a:t>
            </a:r>
          </a:p>
        </p:txBody>
      </p:sp>
      <p:sp>
        <p:nvSpPr>
          <p:cNvPr id="3" name="Content Placeholder 2">
            <a:extLst>
              <a:ext uri="{FF2B5EF4-FFF2-40B4-BE49-F238E27FC236}">
                <a16:creationId xmlns:a16="http://schemas.microsoft.com/office/drawing/2014/main" id="{BAF08EA7-BA58-43F1-9258-720EB3A51568}"/>
              </a:ext>
            </a:extLst>
          </p:cNvPr>
          <p:cNvSpPr>
            <a:spLocks noGrp="1"/>
          </p:cNvSpPr>
          <p:nvPr>
            <p:ph idx="1"/>
          </p:nvPr>
        </p:nvSpPr>
        <p:spPr/>
        <p:txBody>
          <a:bodyPr>
            <a:normAutofit/>
          </a:bodyPr>
          <a:lstStyle/>
          <a:p>
            <a:r>
              <a:rPr lang="en-US" dirty="0"/>
              <a:t>Supported Decision Making is a process that we all use to make choices in our lives. Everyone needs help making decisions every day. If someone we want services from used a specialized term for their business or procedure, it would be very hard to understand, almost like a foreign language. So, we ask for help from friends, family members, advocates and any other trusted person to help us understand. Once we get the information about what’s going on and what we need to do, we can make a good decision. This is supported decision making. </a:t>
            </a:r>
          </a:p>
        </p:txBody>
      </p:sp>
    </p:spTree>
    <p:extLst>
      <p:ext uri="{BB962C8B-B14F-4D97-AF65-F5344CB8AC3E}">
        <p14:creationId xmlns:p14="http://schemas.microsoft.com/office/powerpoint/2010/main" val="203787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B41C-6757-4B37-B234-37CA0A9DA2C2}"/>
              </a:ext>
            </a:extLst>
          </p:cNvPr>
          <p:cNvSpPr>
            <a:spLocks noGrp="1"/>
          </p:cNvSpPr>
          <p:nvPr>
            <p:ph type="title"/>
          </p:nvPr>
        </p:nvSpPr>
        <p:spPr/>
        <p:txBody>
          <a:bodyPr>
            <a:normAutofit/>
          </a:bodyPr>
          <a:lstStyle/>
          <a:p>
            <a:r>
              <a:rPr lang="en-US" dirty="0"/>
              <a:t>For Your Information (continued)</a:t>
            </a:r>
          </a:p>
        </p:txBody>
      </p:sp>
      <p:sp>
        <p:nvSpPr>
          <p:cNvPr id="3" name="Content Placeholder 2">
            <a:extLst>
              <a:ext uri="{FF2B5EF4-FFF2-40B4-BE49-F238E27FC236}">
                <a16:creationId xmlns:a16="http://schemas.microsoft.com/office/drawing/2014/main" id="{82D9FEB5-4D1B-487B-BB2D-C58BE383D8FF}"/>
              </a:ext>
            </a:extLst>
          </p:cNvPr>
          <p:cNvSpPr>
            <a:spLocks noGrp="1"/>
          </p:cNvSpPr>
          <p:nvPr>
            <p:ph idx="1"/>
          </p:nvPr>
        </p:nvSpPr>
        <p:spPr/>
        <p:txBody>
          <a:bodyPr>
            <a:normAutofit fontScale="92500"/>
          </a:bodyPr>
          <a:lstStyle/>
          <a:p>
            <a:r>
              <a:rPr lang="en-US" dirty="0"/>
              <a:t>Participants of this presentation should contact their attorney to obtain advice with respect to any particular legal matter. No reader, user, or browser of this presentation should act or refrain from acting on the basis of information on this site without first seeking legal advice from counsel in the relevant jurisdiction. Only your individual attorney can provide assurances that the information contained herein – and your interpretation of it – is applicable or appropriate to your particular situation. Use of, and access to, this presentation or any of the links or resources contained within the presentation do not create an attorney-client relationship between the reader, user, or browser and website authors, contributors, contributing law firms, or committee members and their respective employers</a:t>
            </a:r>
          </a:p>
          <a:p>
            <a:endParaRPr lang="en-US" dirty="0"/>
          </a:p>
        </p:txBody>
      </p:sp>
    </p:spTree>
    <p:extLst>
      <p:ext uri="{BB962C8B-B14F-4D97-AF65-F5344CB8AC3E}">
        <p14:creationId xmlns:p14="http://schemas.microsoft.com/office/powerpoint/2010/main" val="3211917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7C35-D4DE-4348-8E8E-F04BE62B8B8B}"/>
              </a:ext>
            </a:extLst>
          </p:cNvPr>
          <p:cNvSpPr>
            <a:spLocks noGrp="1"/>
          </p:cNvSpPr>
          <p:nvPr>
            <p:ph type="title"/>
          </p:nvPr>
        </p:nvSpPr>
        <p:spPr/>
        <p:txBody>
          <a:bodyPr anchor="ctr">
            <a:normAutofit/>
          </a:bodyPr>
          <a:lstStyle/>
          <a:p>
            <a:r>
              <a:rPr lang="en-US" sz="3700" dirty="0"/>
              <a:t>Why would one use Supported Decision Making?</a:t>
            </a:r>
          </a:p>
        </p:txBody>
      </p:sp>
      <p:sp>
        <p:nvSpPr>
          <p:cNvPr id="3" name="Content Placeholder 2">
            <a:extLst>
              <a:ext uri="{FF2B5EF4-FFF2-40B4-BE49-F238E27FC236}">
                <a16:creationId xmlns:a16="http://schemas.microsoft.com/office/drawing/2014/main" id="{2BB30E3B-5439-43B2-B19E-438D0D357398}"/>
              </a:ext>
            </a:extLst>
          </p:cNvPr>
          <p:cNvSpPr>
            <a:spLocks noGrp="1"/>
          </p:cNvSpPr>
          <p:nvPr>
            <p:ph idx="1"/>
          </p:nvPr>
        </p:nvSpPr>
        <p:spPr/>
        <p:txBody>
          <a:bodyPr>
            <a:normAutofit/>
          </a:bodyPr>
          <a:lstStyle/>
          <a:p>
            <a:pPr>
              <a:lnSpc>
                <a:spcPct val="100000"/>
              </a:lnSpc>
            </a:pPr>
            <a:r>
              <a:rPr lang="en-US" sz="2200"/>
              <a:t>We all have some trouble making decisions. You have the right to make choices.  You can ask for support to make your decisions. This means that you will be making the decision, not someone making the decisions for you or instead of you. The person or persons that will support you are chosen by you. The supporters can help you make informed decisions in the following ways:</a:t>
            </a:r>
          </a:p>
          <a:p>
            <a:pPr lvl="1">
              <a:lnSpc>
                <a:spcPct val="100000"/>
              </a:lnSpc>
            </a:pPr>
            <a:r>
              <a:rPr lang="en-US"/>
              <a:t>Collecting and communicating with you about information that is related to a decision</a:t>
            </a:r>
          </a:p>
          <a:p>
            <a:pPr lvl="1">
              <a:lnSpc>
                <a:spcPct val="100000"/>
              </a:lnSpc>
            </a:pPr>
            <a:r>
              <a:rPr lang="en-US"/>
              <a:t>Helping you understand and explore your options </a:t>
            </a:r>
          </a:p>
          <a:p>
            <a:pPr lvl="1">
              <a:lnSpc>
                <a:spcPct val="100000"/>
              </a:lnSpc>
            </a:pPr>
            <a:r>
              <a:rPr lang="en-US"/>
              <a:t>Explaining the risks and benefits of options </a:t>
            </a:r>
          </a:p>
          <a:p>
            <a:pPr lvl="1">
              <a:lnSpc>
                <a:spcPct val="100000"/>
              </a:lnSpc>
            </a:pPr>
            <a:r>
              <a:rPr lang="en-US"/>
              <a:t>Giving guidance and recommendations </a:t>
            </a:r>
          </a:p>
          <a:p>
            <a:pPr lvl="1">
              <a:lnSpc>
                <a:spcPct val="100000"/>
              </a:lnSpc>
            </a:pPr>
            <a:r>
              <a:rPr lang="en-US"/>
              <a:t>Assisting you in communicating and carrying out the decision</a:t>
            </a:r>
          </a:p>
          <a:p>
            <a:pPr>
              <a:lnSpc>
                <a:spcPct val="100000"/>
              </a:lnSpc>
            </a:pPr>
            <a:endParaRPr lang="en-US" sz="2200"/>
          </a:p>
        </p:txBody>
      </p:sp>
    </p:spTree>
    <p:extLst>
      <p:ext uri="{BB962C8B-B14F-4D97-AF65-F5344CB8AC3E}">
        <p14:creationId xmlns:p14="http://schemas.microsoft.com/office/powerpoint/2010/main" val="4191228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dirty="0"/>
              <a:t>Supported Decision-Making</a:t>
            </a:r>
          </a:p>
        </p:txBody>
      </p:sp>
      <p:sp>
        <p:nvSpPr>
          <p:cNvPr id="3" name="Content Placeholder 2"/>
          <p:cNvSpPr>
            <a:spLocks noGrp="1"/>
          </p:cNvSpPr>
          <p:nvPr>
            <p:ph sz="half" idx="2"/>
          </p:nvPr>
        </p:nvSpPr>
        <p:spPr>
          <a:xfrm>
            <a:off x="839788" y="2083051"/>
            <a:ext cx="5157787" cy="4504561"/>
          </a:xfrm>
        </p:spPr>
        <p:txBody>
          <a:bodyPr>
            <a:normAutofit fontScale="92500"/>
          </a:bodyPr>
          <a:lstStyle/>
          <a:p>
            <a:pPr>
              <a:lnSpc>
                <a:spcPct val="100000"/>
              </a:lnSpc>
            </a:pPr>
            <a:r>
              <a:rPr lang="en-US" sz="2400" dirty="0"/>
              <a:t>Supported decision-making is a process in which individuals with an intellectual or developmental disability  are assisted in making decisions for themselves. Supported decision-making happens when an individual with intellectual or developmental disability is the decision maker, but is provided support from one or more persons who explain issues to the individual in a manner that he or she can understand. There is no one model of supported decision-making. </a:t>
            </a:r>
          </a:p>
        </p:txBody>
      </p:sp>
      <p:pic>
        <p:nvPicPr>
          <p:cNvPr id="4" name="Content Placeholder 3" descr="Graphic of several people with the words &quot;Alternatives to Guardianship Including Supported Decision-Making&quot;">
            <a:extLst>
              <a:ext uri="{FF2B5EF4-FFF2-40B4-BE49-F238E27FC236}">
                <a16:creationId xmlns:a16="http://schemas.microsoft.com/office/drawing/2014/main" id="{6DCAF952-90D5-4D5A-8298-C702008F4E24}"/>
              </a:ext>
            </a:extLst>
          </p:cNvPr>
          <p:cNvPicPr>
            <a:picLocks noGrp="1" noChangeAspect="1"/>
          </p:cNvPicPr>
          <p:nvPr>
            <p:ph sz="quarter" idx="4"/>
          </p:nvPr>
        </p:nvPicPr>
        <p:blipFill>
          <a:blip r:embed="rId2"/>
          <a:stretch>
            <a:fillRect/>
          </a:stretch>
        </p:blipFill>
        <p:spPr>
          <a:xfrm>
            <a:off x="6096000" y="2180350"/>
            <a:ext cx="5692140" cy="3201827"/>
          </a:xfrm>
          <a:prstGeom prst="rect">
            <a:avLst/>
          </a:prstGeom>
          <a:noFill/>
        </p:spPr>
      </p:pic>
    </p:spTree>
    <p:extLst>
      <p:ext uri="{BB962C8B-B14F-4D97-AF65-F5344CB8AC3E}">
        <p14:creationId xmlns:p14="http://schemas.microsoft.com/office/powerpoint/2010/main" val="2338508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67F2-612F-4F52-B403-B73008B0F2F3}"/>
              </a:ext>
            </a:extLst>
          </p:cNvPr>
          <p:cNvSpPr>
            <a:spLocks noGrp="1"/>
          </p:cNvSpPr>
          <p:nvPr>
            <p:ph type="title"/>
          </p:nvPr>
        </p:nvSpPr>
        <p:spPr>
          <a:xfrm>
            <a:off x="319597" y="497150"/>
            <a:ext cx="11336784" cy="887767"/>
          </a:xfrm>
        </p:spPr>
        <p:txBody>
          <a:bodyPr>
            <a:noAutofit/>
          </a:bodyPr>
          <a:lstStyle/>
          <a:p>
            <a:pPr algn="ctr"/>
            <a:r>
              <a:rPr lang="en-US" sz="4000" dirty="0"/>
              <a:t>How does SDM factor into Florida Law?</a:t>
            </a:r>
          </a:p>
        </p:txBody>
      </p:sp>
      <p:sp>
        <p:nvSpPr>
          <p:cNvPr id="3" name="Content Placeholder 2">
            <a:extLst>
              <a:ext uri="{FF2B5EF4-FFF2-40B4-BE49-F238E27FC236}">
                <a16:creationId xmlns:a16="http://schemas.microsoft.com/office/drawing/2014/main" id="{0D2A57D7-3B1A-48E4-863D-C9F0CADB310D}"/>
              </a:ext>
            </a:extLst>
          </p:cNvPr>
          <p:cNvSpPr>
            <a:spLocks noGrp="1"/>
          </p:cNvSpPr>
          <p:nvPr>
            <p:ph idx="1"/>
          </p:nvPr>
        </p:nvSpPr>
        <p:spPr/>
        <p:txBody>
          <a:bodyPr/>
          <a:lstStyle/>
          <a:p>
            <a:pPr marL="0" indent="0">
              <a:buNone/>
            </a:pPr>
            <a:r>
              <a:rPr lang="en-US" sz="2200" dirty="0"/>
              <a:t>744.1012 Legislative intent.—The Legislature finds that:</a:t>
            </a:r>
          </a:p>
          <a:p>
            <a:pPr marL="0" indent="0">
              <a:buNone/>
            </a:pPr>
            <a:r>
              <a:rPr lang="en-US" sz="2200" dirty="0"/>
              <a:t>	(1) Adjudicating a person totally incapacitated and in need of a guardian deprives such person of all her or his civil and legal rights and that such deprivation may be unnecessary.</a:t>
            </a:r>
          </a:p>
          <a:p>
            <a:pPr marL="0" indent="0">
              <a:buNone/>
            </a:pPr>
            <a:r>
              <a:rPr lang="en-US" sz="2200" dirty="0"/>
              <a:t>	(2) </a:t>
            </a:r>
            <a:r>
              <a:rPr lang="en-US" sz="2200" b="1" dirty="0"/>
              <a:t>It is desirable to make available the least restrictive form of guardianship to assist persons who are only partially incapable of caring for their needs and that alternatives to guardianship and less restrictive means of assistance</a:t>
            </a:r>
            <a:r>
              <a:rPr lang="en-US" sz="2200" dirty="0"/>
              <a:t>, including, but not limited to, guardian advocates, be explored before a plenary guardian is appointed. </a:t>
            </a:r>
            <a:r>
              <a:rPr lang="en-US" sz="2200" i="1" dirty="0"/>
              <a:t>§744.1012, Fla. Stat. (2023).</a:t>
            </a:r>
          </a:p>
        </p:txBody>
      </p:sp>
    </p:spTree>
    <p:extLst>
      <p:ext uri="{BB962C8B-B14F-4D97-AF65-F5344CB8AC3E}">
        <p14:creationId xmlns:p14="http://schemas.microsoft.com/office/powerpoint/2010/main" val="1094152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1756-1B25-430C-8951-08A65C69E6B3}"/>
              </a:ext>
            </a:extLst>
          </p:cNvPr>
          <p:cNvSpPr>
            <a:spLocks noGrp="1"/>
          </p:cNvSpPr>
          <p:nvPr>
            <p:ph type="title"/>
          </p:nvPr>
        </p:nvSpPr>
        <p:spPr/>
        <p:txBody>
          <a:bodyPr anchor="ctr">
            <a:normAutofit/>
          </a:bodyPr>
          <a:lstStyle/>
          <a:p>
            <a:r>
              <a:rPr lang="en-US" sz="3700"/>
              <a:t>Supported Decision Making in Florida</a:t>
            </a:r>
          </a:p>
        </p:txBody>
      </p:sp>
      <p:sp>
        <p:nvSpPr>
          <p:cNvPr id="3" name="Content Placeholder 2">
            <a:extLst>
              <a:ext uri="{FF2B5EF4-FFF2-40B4-BE49-F238E27FC236}">
                <a16:creationId xmlns:a16="http://schemas.microsoft.com/office/drawing/2014/main" id="{EFF1ED6F-0722-468D-97BC-BC958C84FCA9}"/>
              </a:ext>
            </a:extLst>
          </p:cNvPr>
          <p:cNvSpPr>
            <a:spLocks noGrp="1"/>
          </p:cNvSpPr>
          <p:nvPr>
            <p:ph idx="1"/>
          </p:nvPr>
        </p:nvSpPr>
        <p:spPr/>
        <p:txBody>
          <a:bodyPr>
            <a:normAutofit/>
          </a:bodyPr>
          <a:lstStyle/>
          <a:p>
            <a:r>
              <a:rPr lang="en-US" dirty="0"/>
              <a:t>In Florida, at least one court has found that Supported Decision-Making agreements are a powerful alternative to guardianship. Self Advocate, Michael Lincoln with the help of Disability Rights Florida, was able to end his guardianship and enter a supported decision-making agreement that allowed him to keep all his rights. </a:t>
            </a:r>
            <a:r>
              <a:rPr lang="en-US" i="1" dirty="0"/>
              <a:t>In re Guardianship of Michael Lincoln, Case No. 56 2014 GA 000041PPXXXX, slip op. at 4 (Fla St. Lucie Ct., 19th Cr. Ct. Oct. 13, 2016).</a:t>
            </a:r>
          </a:p>
        </p:txBody>
      </p:sp>
    </p:spTree>
    <p:extLst>
      <p:ext uri="{BB962C8B-B14F-4D97-AF65-F5344CB8AC3E}">
        <p14:creationId xmlns:p14="http://schemas.microsoft.com/office/powerpoint/2010/main" val="295034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Principles Underlying </a:t>
            </a:r>
            <a:br>
              <a:rPr lang="en-US" dirty="0"/>
            </a:br>
            <a:r>
              <a:rPr lang="en-US" dirty="0"/>
              <a:t>Decision-Making</a:t>
            </a:r>
          </a:p>
        </p:txBody>
      </p:sp>
      <p:graphicFrame>
        <p:nvGraphicFramePr>
          <p:cNvPr id="6" name="Content Placeholder 2" descr="Self-Determination, Person-Centered Planning and Least Restrictive alternative. ">
            <a:extLst>
              <a:ext uri="{FF2B5EF4-FFF2-40B4-BE49-F238E27FC236}">
                <a16:creationId xmlns:a16="http://schemas.microsoft.com/office/drawing/2014/main" id="{DF6B924A-B1E2-4446-86DD-753C61705FAF}"/>
              </a:ext>
            </a:extLst>
          </p:cNvPr>
          <p:cNvGraphicFramePr>
            <a:graphicFrameLocks noGrp="1"/>
          </p:cNvGraphicFramePr>
          <p:nvPr>
            <p:ph sz="half" idx="1"/>
            <p:extLst>
              <p:ext uri="{D42A27DB-BD31-4B8C-83A1-F6EECF244321}">
                <p14:modId xmlns:p14="http://schemas.microsoft.com/office/powerpoint/2010/main" val="390481763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511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B32C-CC75-40D1-B894-D98BD01C880E}"/>
              </a:ext>
            </a:extLst>
          </p:cNvPr>
          <p:cNvSpPr>
            <a:spLocks noGrp="1"/>
          </p:cNvSpPr>
          <p:nvPr>
            <p:ph type="title"/>
          </p:nvPr>
        </p:nvSpPr>
        <p:spPr/>
        <p:txBody>
          <a:bodyPr anchor="b">
            <a:normAutofit/>
          </a:bodyPr>
          <a:lstStyle/>
          <a:p>
            <a:r>
              <a:rPr lang="en-US" dirty="0"/>
              <a:t>Levels of Adulting </a:t>
            </a:r>
          </a:p>
        </p:txBody>
      </p:sp>
      <p:sp>
        <p:nvSpPr>
          <p:cNvPr id="3" name="Text Placeholder 2">
            <a:extLst>
              <a:ext uri="{FF2B5EF4-FFF2-40B4-BE49-F238E27FC236}">
                <a16:creationId xmlns:a16="http://schemas.microsoft.com/office/drawing/2014/main" id="{DDD06BFB-8CF9-49CE-920C-80355BD43E0C}"/>
              </a:ext>
            </a:extLst>
          </p:cNvPr>
          <p:cNvSpPr>
            <a:spLocks noGrp="1"/>
          </p:cNvSpPr>
          <p:nvPr>
            <p:ph type="body" sz="half" idx="2"/>
          </p:nvPr>
        </p:nvSpPr>
        <p:spPr>
          <a:xfrm>
            <a:off x="436880" y="2057400"/>
            <a:ext cx="5212080" cy="3811588"/>
          </a:xfrm>
        </p:spPr>
        <p:txBody>
          <a:bodyPr>
            <a:noAutofit/>
          </a:bodyPr>
          <a:lstStyle/>
          <a:p>
            <a:r>
              <a:rPr lang="en-US" sz="2400" dirty="0"/>
              <a:t>Self-Determination</a:t>
            </a:r>
          </a:p>
          <a:p>
            <a:r>
              <a:rPr lang="en-US" sz="2400" dirty="0"/>
              <a:t>Support Decision-Making</a:t>
            </a:r>
          </a:p>
          <a:p>
            <a:pPr marL="800100" lvl="1" indent="-342900">
              <a:buFont typeface="Arial" panose="020B0604020202020204" pitchFamily="34" charset="0"/>
              <a:buChar char="•"/>
            </a:pPr>
            <a:r>
              <a:rPr lang="en-US" sz="2400" dirty="0"/>
              <a:t>Circle of Support</a:t>
            </a:r>
          </a:p>
          <a:p>
            <a:pPr marL="800100" lvl="1" indent="-342900">
              <a:buFont typeface="Arial" panose="020B0604020202020204" pitchFamily="34" charset="0"/>
              <a:buChar char="•"/>
            </a:pPr>
            <a:r>
              <a:rPr lang="en-US" sz="2400" dirty="0"/>
              <a:t>Advanced Directives</a:t>
            </a:r>
          </a:p>
          <a:p>
            <a:pPr marL="800100" lvl="1" indent="-342900">
              <a:buFont typeface="Arial" panose="020B0604020202020204" pitchFamily="34" charset="0"/>
              <a:buChar char="•"/>
            </a:pPr>
            <a:r>
              <a:rPr lang="en-US" sz="2400" dirty="0"/>
              <a:t>Living Wills, Power of Attorney, Health Care Surrogates,</a:t>
            </a:r>
          </a:p>
          <a:p>
            <a:pPr marL="800100" lvl="1" indent="-342900">
              <a:buFont typeface="Arial" panose="020B0604020202020204" pitchFamily="34" charset="0"/>
              <a:buChar char="•"/>
            </a:pPr>
            <a:r>
              <a:rPr lang="en-US" sz="2400" dirty="0"/>
              <a:t>Banking Services</a:t>
            </a:r>
          </a:p>
          <a:p>
            <a:pPr marL="800100" lvl="1" indent="-342900">
              <a:buFont typeface="Arial" panose="020B0604020202020204" pitchFamily="34" charset="0"/>
              <a:buChar char="•"/>
            </a:pPr>
            <a:r>
              <a:rPr lang="en-US" sz="2400" dirty="0"/>
              <a:t>Trusts</a:t>
            </a:r>
          </a:p>
          <a:p>
            <a:r>
              <a:rPr lang="en-US" sz="2400" dirty="0"/>
              <a:t>Representative Payee</a:t>
            </a:r>
          </a:p>
          <a:p>
            <a:r>
              <a:rPr lang="en-US" sz="2400" dirty="0"/>
              <a:t>Court Imposed Guardianships</a:t>
            </a:r>
          </a:p>
        </p:txBody>
      </p:sp>
      <p:pic>
        <p:nvPicPr>
          <p:cNvPr id="7" name="Content Placeholder 6">
            <a:extLst>
              <a:ext uri="{FF2B5EF4-FFF2-40B4-BE49-F238E27FC236}">
                <a16:creationId xmlns:a16="http://schemas.microsoft.com/office/drawing/2014/main" id="{BF478EDC-5BC4-4C28-B184-6DA072DC9B28}"/>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175004" y="952195"/>
            <a:ext cx="4182218" cy="4834547"/>
          </a:xfrm>
          <a:prstGeom prst="rect">
            <a:avLst/>
          </a:prstGeom>
        </p:spPr>
      </p:pic>
    </p:spTree>
    <p:extLst>
      <p:ext uri="{BB962C8B-B14F-4D97-AF65-F5344CB8AC3E}">
        <p14:creationId xmlns:p14="http://schemas.microsoft.com/office/powerpoint/2010/main" val="359879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838200" y="737089"/>
            <a:ext cx="10515600" cy="614974"/>
          </a:xfrm>
        </p:spPr>
        <p:txBody>
          <a:bodyPr anchor="ctr">
            <a:normAutofit/>
          </a:bodyPr>
          <a:lstStyle/>
          <a:p>
            <a:r>
              <a:rPr lang="en-US" sz="3700" dirty="0"/>
              <a:t>Self-Determination (1 of 2)</a:t>
            </a:r>
          </a:p>
        </p:txBody>
      </p:sp>
      <p:sp>
        <p:nvSpPr>
          <p:cNvPr id="137" name="Shape 137"/>
          <p:cNvSpPr>
            <a:spLocks noGrp="1"/>
          </p:cNvSpPr>
          <p:nvPr>
            <p:ph idx="1"/>
          </p:nvPr>
        </p:nvSpPr>
        <p:spPr>
          <a:xfrm>
            <a:off x="838200" y="1555261"/>
            <a:ext cx="10515600" cy="4191855"/>
          </a:xfrm>
        </p:spPr>
        <p:txBody>
          <a:bodyPr>
            <a:normAutofit fontScale="92500" lnSpcReduction="10000"/>
          </a:bodyPr>
          <a:lstStyle/>
          <a:p>
            <a:pPr marL="300562" indent="-300562" defTabSz="804643">
              <a:lnSpc>
                <a:spcPct val="100000"/>
              </a:lnSpc>
              <a:spcBef>
                <a:spcPts val="422"/>
              </a:spcBef>
              <a:defRPr sz="2992"/>
            </a:pPr>
            <a:r>
              <a:rPr lang="en-US" dirty="0"/>
              <a:t>Self-determination - The capacity to manage one's own affairs, makes one's own judgment and provide for oneself.</a:t>
            </a:r>
          </a:p>
          <a:p>
            <a:pPr marL="0" indent="0" defTabSz="804643">
              <a:lnSpc>
                <a:spcPct val="100000"/>
              </a:lnSpc>
              <a:spcBef>
                <a:spcPts val="422"/>
              </a:spcBef>
              <a:buNone/>
              <a:defRPr sz="2992"/>
            </a:pPr>
            <a:endParaRPr lang="en-US" dirty="0"/>
          </a:p>
          <a:p>
            <a:pPr marL="523975" lvl="1" indent="-241092" defTabSz="804643">
              <a:lnSpc>
                <a:spcPct val="100000"/>
              </a:lnSpc>
              <a:spcBef>
                <a:spcPts val="352"/>
              </a:spcBef>
              <a:buClr>
                <a:srgbClr val="711C12"/>
              </a:buClr>
              <a:defRPr sz="2640"/>
            </a:pPr>
            <a:r>
              <a:rPr lang="en-US" sz="2400" dirty="0"/>
              <a:t>According to the National Parent Center on Transition and Employment, "Self determination is believing  you can control your own destiny.  Self-determination is a combination of attitudes and abilities that lead people to set goals for themselves, and to take that initiative to reach these goals.  It is about being in charge but is not necessarily that same thing as self-sufficiency or independence.  It means making your own choices, learning to effectively solve problem, and taking control and responsibility for one's life.  Practicing self-determination also means one experience the consequences of making choice."   </a:t>
            </a:r>
          </a:p>
        </p:txBody>
      </p:sp>
    </p:spTree>
    <p:extLst>
      <p:ext uri="{BB962C8B-B14F-4D97-AF65-F5344CB8AC3E}">
        <p14:creationId xmlns:p14="http://schemas.microsoft.com/office/powerpoint/2010/main" val="475391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7089"/>
            <a:ext cx="10515600" cy="614974"/>
          </a:xfrm>
        </p:spPr>
        <p:txBody>
          <a:bodyPr anchor="ctr">
            <a:normAutofit/>
          </a:bodyPr>
          <a:lstStyle/>
          <a:p>
            <a:r>
              <a:rPr lang="en-US" sz="3700" dirty="0"/>
              <a:t>Self-Determination (2 of 2)</a:t>
            </a:r>
          </a:p>
        </p:txBody>
      </p:sp>
      <p:sp>
        <p:nvSpPr>
          <p:cNvPr id="3" name="Content Placeholder 2"/>
          <p:cNvSpPr>
            <a:spLocks noGrp="1"/>
          </p:cNvSpPr>
          <p:nvPr>
            <p:ph idx="1"/>
          </p:nvPr>
        </p:nvSpPr>
        <p:spPr>
          <a:xfrm>
            <a:off x="838200" y="1555261"/>
            <a:ext cx="10515600" cy="4191855"/>
          </a:xfrm>
        </p:spPr>
        <p:txBody>
          <a:bodyPr>
            <a:normAutofit/>
          </a:bodyPr>
          <a:lstStyle/>
          <a:p>
            <a:r>
              <a:rPr lang="en-US" dirty="0"/>
              <a:t>Greater control over one’s own life</a:t>
            </a:r>
          </a:p>
          <a:p>
            <a:r>
              <a:rPr lang="en-US" dirty="0"/>
              <a:t>Opportunities to make meaningful choices</a:t>
            </a:r>
          </a:p>
          <a:p>
            <a:r>
              <a:rPr lang="en-US" dirty="0"/>
              <a:t>Ability to choose from a variety of lifestyles, goals and preferences</a:t>
            </a:r>
          </a:p>
        </p:txBody>
      </p:sp>
    </p:spTree>
    <p:extLst>
      <p:ext uri="{BB962C8B-B14F-4D97-AF65-F5344CB8AC3E}">
        <p14:creationId xmlns:p14="http://schemas.microsoft.com/office/powerpoint/2010/main" val="3696470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Self Determination – Learning Activity</a:t>
            </a:r>
          </a:p>
        </p:txBody>
      </p:sp>
      <p:sp>
        <p:nvSpPr>
          <p:cNvPr id="3" name="Content Placeholder 2"/>
          <p:cNvSpPr>
            <a:spLocks noGrp="1"/>
          </p:cNvSpPr>
          <p:nvPr>
            <p:ph idx="1"/>
          </p:nvPr>
        </p:nvSpPr>
        <p:spPr/>
        <p:txBody>
          <a:bodyPr>
            <a:normAutofit/>
          </a:bodyPr>
          <a:lstStyle/>
          <a:p>
            <a:pPr>
              <a:lnSpc>
                <a:spcPct val="100000"/>
              </a:lnSpc>
            </a:pPr>
            <a:r>
              <a:rPr lang="en-US" sz="2200" dirty="0"/>
              <a:t>Jane is an 18-year-old woman who is deaf, mildly autistic and has a seizure disorder.  Jane wants to move out of the family home and attend a local community college.  Jane’s mother thinks Jane should move into a group home for young adults with developmental disabilities who need support services.  Jane’s support coordinator agrees.</a:t>
            </a:r>
          </a:p>
          <a:p>
            <a:pPr>
              <a:lnSpc>
                <a:spcPct val="100000"/>
              </a:lnSpc>
            </a:pPr>
            <a:r>
              <a:rPr lang="en-US" sz="2200" dirty="0"/>
              <a:t>Jane is on the Agency for Persons with Disabilities waiver and receives Social Security Disability Insurance (SSDI).  Jane’s mother is her representative payee.  Jane asked her parents, support coordinator, and a high school guidance counselor with whom she remains friends to attend a meeting to make some decisions about what she should do next and how the funding and services she receives should be applied.</a:t>
            </a:r>
          </a:p>
        </p:txBody>
      </p:sp>
    </p:spTree>
    <p:extLst>
      <p:ext uri="{BB962C8B-B14F-4D97-AF65-F5344CB8AC3E}">
        <p14:creationId xmlns:p14="http://schemas.microsoft.com/office/powerpoint/2010/main" val="3452575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Self Determination </a:t>
            </a:r>
            <a:br>
              <a:rPr lang="en-US" dirty="0"/>
            </a:br>
            <a:r>
              <a:rPr lang="en-US" dirty="0"/>
              <a:t>– Learning Activity – Cont’d</a:t>
            </a:r>
          </a:p>
        </p:txBody>
      </p:sp>
      <p:graphicFrame>
        <p:nvGraphicFramePr>
          <p:cNvPr id="6" name="Content Placeholder 2">
            <a:extLst>
              <a:ext uri="{FF2B5EF4-FFF2-40B4-BE49-F238E27FC236}">
                <a16:creationId xmlns:a16="http://schemas.microsoft.com/office/drawing/2014/main" id="{A5B2DC5F-567A-48A5-B628-4311D4D58B3C}"/>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60082088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3">
            <a:extLst>
              <a:ext uri="{FF2B5EF4-FFF2-40B4-BE49-F238E27FC236}">
                <a16:creationId xmlns:a16="http://schemas.microsoft.com/office/drawing/2014/main" id="{D5D1A5FD-9038-4AE4-B0BE-268915634B3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0221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7C28-B536-4349-9BCE-9B1F1E1CA872}"/>
              </a:ext>
            </a:extLst>
          </p:cNvPr>
          <p:cNvSpPr>
            <a:spLocks noGrp="1"/>
          </p:cNvSpPr>
          <p:nvPr>
            <p:ph type="title"/>
          </p:nvPr>
        </p:nvSpPr>
        <p:spPr/>
        <p:txBody>
          <a:bodyPr anchor="ctr">
            <a:normAutofit/>
          </a:bodyPr>
          <a:lstStyle/>
          <a:p>
            <a:r>
              <a:rPr lang="en-US" sz="3700"/>
              <a:t>Objectives</a:t>
            </a:r>
          </a:p>
        </p:txBody>
      </p:sp>
      <p:sp>
        <p:nvSpPr>
          <p:cNvPr id="3" name="Content Placeholder 2">
            <a:extLst>
              <a:ext uri="{FF2B5EF4-FFF2-40B4-BE49-F238E27FC236}">
                <a16:creationId xmlns:a16="http://schemas.microsoft.com/office/drawing/2014/main" id="{EBFB2E7B-3901-41EE-8331-6ABC1EC746F1}"/>
              </a:ext>
            </a:extLst>
          </p:cNvPr>
          <p:cNvSpPr>
            <a:spLocks noGrp="1"/>
          </p:cNvSpPr>
          <p:nvPr>
            <p:ph idx="1"/>
          </p:nvPr>
        </p:nvSpPr>
        <p:spPr/>
        <p:txBody>
          <a:bodyPr>
            <a:normAutofit fontScale="92500" lnSpcReduction="10000"/>
          </a:bodyPr>
          <a:lstStyle/>
          <a:p>
            <a:pPr marL="342900" lvl="0" indent="-342900">
              <a:lnSpc>
                <a:spcPct val="100000"/>
              </a:lnSpc>
              <a:spcBef>
                <a:spcPts val="0"/>
              </a:spcBef>
              <a:spcAft>
                <a:spcPts val="800"/>
              </a:spcAft>
              <a:buFont typeface="+mj-lt"/>
              <a:buAutoNum type="arabicPeriod"/>
            </a:pPr>
            <a:r>
              <a:rPr lang="en-US" dirty="0"/>
              <a:t>Define the less restrictive alternative to guardianship known as SDM.</a:t>
            </a:r>
          </a:p>
          <a:p>
            <a:pPr marL="342900" lvl="0" indent="-342900">
              <a:lnSpc>
                <a:spcPct val="100000"/>
              </a:lnSpc>
              <a:spcBef>
                <a:spcPts val="0"/>
              </a:spcBef>
              <a:spcAft>
                <a:spcPts val="800"/>
              </a:spcAft>
              <a:buFont typeface="+mj-lt"/>
              <a:buAutoNum type="arabicPeriod"/>
            </a:pPr>
            <a:endParaRPr lang="en-US" dirty="0"/>
          </a:p>
          <a:p>
            <a:pPr marL="342900" lvl="0" indent="-342900">
              <a:lnSpc>
                <a:spcPct val="100000"/>
              </a:lnSpc>
              <a:spcBef>
                <a:spcPts val="0"/>
              </a:spcBef>
              <a:spcAft>
                <a:spcPts val="800"/>
              </a:spcAft>
              <a:buFont typeface="+mj-lt"/>
              <a:buAutoNum type="arabicPeriod"/>
            </a:pPr>
            <a:r>
              <a:rPr lang="en-US" dirty="0"/>
              <a:t>Describe how SDM works and how it can incorporate other alternatives to guardianship such as Powers of Attorney and Health Care Surrogate Designations.</a:t>
            </a:r>
          </a:p>
          <a:p>
            <a:pPr marL="342900" lvl="0" indent="-342900">
              <a:lnSpc>
                <a:spcPct val="100000"/>
              </a:lnSpc>
              <a:spcBef>
                <a:spcPts val="0"/>
              </a:spcBef>
              <a:spcAft>
                <a:spcPts val="800"/>
              </a:spcAft>
              <a:buFont typeface="+mj-lt"/>
              <a:buAutoNum type="arabicPeriod"/>
            </a:pPr>
            <a:endParaRPr lang="en-US" dirty="0"/>
          </a:p>
          <a:p>
            <a:pPr marL="342900" lvl="0" indent="-342900">
              <a:lnSpc>
                <a:spcPct val="100000"/>
              </a:lnSpc>
              <a:spcBef>
                <a:spcPts val="0"/>
              </a:spcBef>
              <a:spcAft>
                <a:spcPts val="800"/>
              </a:spcAft>
              <a:buFont typeface="+mj-lt"/>
              <a:buAutoNum type="arabicPeriod"/>
            </a:pPr>
            <a:r>
              <a:rPr lang="en-US" dirty="0"/>
              <a:t>List three elements that are typically found in a SDM Agreement. </a:t>
            </a:r>
          </a:p>
          <a:p>
            <a:pPr marL="342900" lvl="0" indent="-342900">
              <a:lnSpc>
                <a:spcPct val="100000"/>
              </a:lnSpc>
              <a:spcBef>
                <a:spcPts val="0"/>
              </a:spcBef>
              <a:spcAft>
                <a:spcPts val="800"/>
              </a:spcAft>
              <a:buFont typeface="+mj-lt"/>
              <a:buAutoNum type="arabicPeriod"/>
            </a:pPr>
            <a:endParaRPr lang="en-US" dirty="0"/>
          </a:p>
          <a:p>
            <a:pPr marL="342900" lvl="0" indent="-342900">
              <a:lnSpc>
                <a:spcPct val="100000"/>
              </a:lnSpc>
              <a:spcBef>
                <a:spcPts val="0"/>
              </a:spcBef>
              <a:buFont typeface="+mj-lt"/>
              <a:buAutoNum type="arabicPeriod"/>
            </a:pPr>
            <a:r>
              <a:rPr lang="en-US" dirty="0"/>
              <a:t>Recognize the importance of preserving decision-making rights and promoting self-determination and autonomy when working with clients who are older adults or have a disability.</a:t>
            </a:r>
          </a:p>
          <a:p>
            <a:pPr>
              <a:lnSpc>
                <a:spcPct val="100000"/>
              </a:lnSpc>
            </a:pPr>
            <a:endParaRPr lang="en-US" dirty="0"/>
          </a:p>
        </p:txBody>
      </p:sp>
    </p:spTree>
    <p:extLst>
      <p:ext uri="{BB962C8B-B14F-4D97-AF65-F5344CB8AC3E}">
        <p14:creationId xmlns:p14="http://schemas.microsoft.com/office/powerpoint/2010/main" val="3240817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Person-Centered Planning – Cont’d</a:t>
            </a:r>
          </a:p>
        </p:txBody>
      </p:sp>
      <p:graphicFrame>
        <p:nvGraphicFramePr>
          <p:cNvPr id="6" name="Text Placeholder 2">
            <a:extLst>
              <a:ext uri="{FF2B5EF4-FFF2-40B4-BE49-F238E27FC236}">
                <a16:creationId xmlns:a16="http://schemas.microsoft.com/office/drawing/2014/main" id="{BEE07EFB-CFC1-4DA3-AA31-8FAA95D29C28}"/>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425476551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3">
            <a:extLst>
              <a:ext uri="{FF2B5EF4-FFF2-40B4-BE49-F238E27FC236}">
                <a16:creationId xmlns:a16="http://schemas.microsoft.com/office/drawing/2014/main" id="{467673B0-5C84-49F4-9C65-CC716A35FE6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0618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8400-B67C-45B1-A114-53ABCAA0CC85}"/>
              </a:ext>
            </a:extLst>
          </p:cNvPr>
          <p:cNvSpPr>
            <a:spLocks noGrp="1"/>
          </p:cNvSpPr>
          <p:nvPr>
            <p:ph type="ctrTitle"/>
          </p:nvPr>
        </p:nvSpPr>
        <p:spPr/>
        <p:txBody>
          <a:bodyPr anchor="b">
            <a:normAutofit/>
          </a:bodyPr>
          <a:lstStyle/>
          <a:p>
            <a:r>
              <a:rPr lang="en-US" dirty="0"/>
              <a:t>Tools for Supported Decision Making</a:t>
            </a:r>
          </a:p>
        </p:txBody>
      </p:sp>
      <p:sp>
        <p:nvSpPr>
          <p:cNvPr id="13" name="Subtitle 2">
            <a:extLst>
              <a:ext uri="{FF2B5EF4-FFF2-40B4-BE49-F238E27FC236}">
                <a16:creationId xmlns:a16="http://schemas.microsoft.com/office/drawing/2014/main" id="{2DA68189-9114-601D-921E-2D812C727A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2728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Health Care Surrogate and Living Wills</a:t>
            </a:r>
          </a:p>
        </p:txBody>
      </p:sp>
      <p:sp>
        <p:nvSpPr>
          <p:cNvPr id="5" name="Content Placeholder 4"/>
          <p:cNvSpPr>
            <a:spLocks noGrp="1"/>
          </p:cNvSpPr>
          <p:nvPr>
            <p:ph idx="1"/>
          </p:nvPr>
        </p:nvSpPr>
        <p:spPr/>
        <p:txBody>
          <a:bodyPr>
            <a:normAutofit/>
          </a:bodyPr>
          <a:lstStyle/>
          <a:p>
            <a:r>
              <a:rPr lang="en-US" dirty="0"/>
              <a:t>Can completed without an attorney</a:t>
            </a:r>
          </a:p>
          <a:p>
            <a:r>
              <a:rPr lang="en-US" dirty="0"/>
              <a:t>The creation of a Health Care Surrogate Form and/or a Living Will is a great opportunity to use the Supported Decision Process in assisting in making the Adult’s wishes known for Health Care needs or Advanced Directives.</a:t>
            </a:r>
          </a:p>
          <a:p>
            <a:r>
              <a:rPr lang="en-US" dirty="0"/>
              <a:t>Health Care Surrogate Form provides for someone to speak on their behalf in the event s/he are unable to.</a:t>
            </a:r>
          </a:p>
          <a:p>
            <a:endParaRPr lang="en-US" dirty="0"/>
          </a:p>
        </p:txBody>
      </p:sp>
    </p:spTree>
    <p:extLst>
      <p:ext uri="{BB962C8B-B14F-4D97-AF65-F5344CB8AC3E}">
        <p14:creationId xmlns:p14="http://schemas.microsoft.com/office/powerpoint/2010/main" val="3377252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49C0-9243-4F46-B9FC-C175C877D0E0}"/>
              </a:ext>
            </a:extLst>
          </p:cNvPr>
          <p:cNvSpPr>
            <a:spLocks noGrp="1"/>
          </p:cNvSpPr>
          <p:nvPr>
            <p:ph type="title"/>
          </p:nvPr>
        </p:nvSpPr>
        <p:spPr/>
        <p:txBody>
          <a:bodyPr anchor="ctr">
            <a:normAutofit/>
          </a:bodyPr>
          <a:lstStyle/>
          <a:p>
            <a:r>
              <a:rPr lang="en-US" sz="3700"/>
              <a:t>Living Will</a:t>
            </a:r>
          </a:p>
        </p:txBody>
      </p:sp>
      <p:sp>
        <p:nvSpPr>
          <p:cNvPr id="3" name="Content Placeholder 2">
            <a:extLst>
              <a:ext uri="{FF2B5EF4-FFF2-40B4-BE49-F238E27FC236}">
                <a16:creationId xmlns:a16="http://schemas.microsoft.com/office/drawing/2014/main" id="{2F4E1BCC-6714-4363-9934-2C294E911505}"/>
              </a:ext>
            </a:extLst>
          </p:cNvPr>
          <p:cNvSpPr>
            <a:spLocks noGrp="1"/>
          </p:cNvSpPr>
          <p:nvPr>
            <p:ph idx="1"/>
          </p:nvPr>
        </p:nvSpPr>
        <p:spPr/>
        <p:txBody>
          <a:bodyPr>
            <a:normAutofit/>
          </a:bodyPr>
          <a:lstStyle/>
          <a:p>
            <a:r>
              <a:rPr lang="en-US" dirty="0"/>
              <a:t>A Living Will is a legal document that expresses a person’s wishes regarding the providing, withholding, or withdrawal of life-prolonging procedures in the event of a terminal condition, an end-stage condition, or a persistent vegetative state. </a:t>
            </a:r>
          </a:p>
        </p:txBody>
      </p:sp>
    </p:spTree>
    <p:extLst>
      <p:ext uri="{BB962C8B-B14F-4D97-AF65-F5344CB8AC3E}">
        <p14:creationId xmlns:p14="http://schemas.microsoft.com/office/powerpoint/2010/main" val="3686833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Living Wills</a:t>
            </a:r>
          </a:p>
        </p:txBody>
      </p:sp>
      <p:sp>
        <p:nvSpPr>
          <p:cNvPr id="3" name="Content Placeholder 2"/>
          <p:cNvSpPr>
            <a:spLocks noGrp="1"/>
          </p:cNvSpPr>
          <p:nvPr>
            <p:ph idx="1"/>
          </p:nvPr>
        </p:nvSpPr>
        <p:spPr/>
        <p:txBody>
          <a:bodyPr>
            <a:normAutofit/>
          </a:bodyPr>
          <a:lstStyle/>
          <a:p>
            <a:r>
              <a:rPr lang="en-US"/>
              <a:t>Also known as an advanced directive, a proper living will would allow others to know your wishes for health care in the event of a terminal condition, an end stage condition or a persistent vegetative state. </a:t>
            </a:r>
          </a:p>
          <a:p>
            <a:r>
              <a:rPr lang="en-US"/>
              <a:t>Florida Statute 765.302 (1) provides for the procedure for making a living will as well as notice to physician;</a:t>
            </a:r>
          </a:p>
          <a:p>
            <a:endParaRPr lang="en-US" dirty="0"/>
          </a:p>
          <a:p>
            <a:pPr marL="0" indent="0">
              <a:buNone/>
            </a:pPr>
            <a:endParaRPr lang="en-US" dirty="0"/>
          </a:p>
        </p:txBody>
      </p:sp>
    </p:spTree>
    <p:extLst>
      <p:ext uri="{BB962C8B-B14F-4D97-AF65-F5344CB8AC3E}">
        <p14:creationId xmlns:p14="http://schemas.microsoft.com/office/powerpoint/2010/main" val="1602392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4294" tIns="32147" rIns="64294" bIns="32147" rtlCol="0" anchor="ctr">
            <a:normAutofit/>
          </a:bodyPr>
          <a:lstStyle/>
          <a:p>
            <a:pPr defTabSz="642915"/>
            <a:r>
              <a:rPr lang="en-US" sz="3700" spc="-42"/>
              <a:t>Living Wills - Forms</a:t>
            </a:r>
          </a:p>
        </p:txBody>
      </p:sp>
      <p:sp>
        <p:nvSpPr>
          <p:cNvPr id="3" name="Content Placeholder 2"/>
          <p:cNvSpPr>
            <a:spLocks noGrp="1"/>
          </p:cNvSpPr>
          <p:nvPr>
            <p:ph idx="1"/>
          </p:nvPr>
        </p:nvSpPr>
        <p:spPr/>
        <p:txBody>
          <a:bodyPr vert="horz" lIns="64294" tIns="32147" rIns="64294" bIns="32147" rtlCol="0">
            <a:normAutofit/>
          </a:bodyPr>
          <a:lstStyle/>
          <a:p>
            <a:pPr indent="-128583" defTabSz="642915"/>
            <a:r>
              <a:rPr lang="en-US" dirty="0"/>
              <a:t>Florida Statute 765.303 provides a Suggested form of a living will.  This would apply to adults only.</a:t>
            </a:r>
          </a:p>
          <a:p>
            <a:pPr marL="0" indent="-128583" defTabSz="642915"/>
            <a:endParaRPr lang="en-US" dirty="0"/>
          </a:p>
        </p:txBody>
      </p:sp>
    </p:spTree>
    <p:extLst>
      <p:ext uri="{BB962C8B-B14F-4D97-AF65-F5344CB8AC3E}">
        <p14:creationId xmlns:p14="http://schemas.microsoft.com/office/powerpoint/2010/main" val="1115288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2942-6098-4CF6-A4C0-30EDC9343731}"/>
              </a:ext>
            </a:extLst>
          </p:cNvPr>
          <p:cNvSpPr>
            <a:spLocks noGrp="1"/>
          </p:cNvSpPr>
          <p:nvPr>
            <p:ph type="title"/>
          </p:nvPr>
        </p:nvSpPr>
        <p:spPr/>
        <p:txBody>
          <a:bodyPr anchor="ctr">
            <a:normAutofit/>
          </a:bodyPr>
          <a:lstStyle/>
          <a:p>
            <a:r>
              <a:rPr lang="en-US" sz="3700"/>
              <a:t>Health Care Surrogate </a:t>
            </a:r>
          </a:p>
        </p:txBody>
      </p:sp>
      <p:sp>
        <p:nvSpPr>
          <p:cNvPr id="3" name="Content Placeholder 2">
            <a:extLst>
              <a:ext uri="{FF2B5EF4-FFF2-40B4-BE49-F238E27FC236}">
                <a16:creationId xmlns:a16="http://schemas.microsoft.com/office/drawing/2014/main" id="{94744CC7-3916-4E4B-B7A2-5D6D0CC58F19}"/>
              </a:ext>
            </a:extLst>
          </p:cNvPr>
          <p:cNvSpPr>
            <a:spLocks noGrp="1"/>
          </p:cNvSpPr>
          <p:nvPr>
            <p:ph idx="1"/>
          </p:nvPr>
        </p:nvSpPr>
        <p:spPr/>
        <p:txBody>
          <a:bodyPr>
            <a:normAutofit/>
          </a:bodyPr>
          <a:lstStyle/>
          <a:p>
            <a:r>
              <a:rPr lang="en-US" dirty="0"/>
              <a:t>A Health Care Surrogate is a legal document that gives permission to another person, known as the surrogate, to receive an individual’s health information and make health care decisions for that individual. The Health Care Surrogate serves as preparation in the event that the individual is no longer able to physically or mentally make informed health care decisions. The writing can provide for this authority to take effect immediately, or upon the legal determination of incapacity. </a:t>
            </a:r>
          </a:p>
        </p:txBody>
      </p:sp>
    </p:spTree>
    <p:extLst>
      <p:ext uri="{BB962C8B-B14F-4D97-AF65-F5344CB8AC3E}">
        <p14:creationId xmlns:p14="http://schemas.microsoft.com/office/powerpoint/2010/main" val="2819489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1441-81EC-4C44-B498-AB0FFE592833}"/>
              </a:ext>
            </a:extLst>
          </p:cNvPr>
          <p:cNvSpPr>
            <a:spLocks noGrp="1"/>
          </p:cNvSpPr>
          <p:nvPr>
            <p:ph type="title"/>
          </p:nvPr>
        </p:nvSpPr>
        <p:spPr/>
        <p:txBody>
          <a:bodyPr anchor="ctr">
            <a:normAutofit/>
          </a:bodyPr>
          <a:lstStyle/>
          <a:p>
            <a:r>
              <a:rPr lang="en-US" sz="3700"/>
              <a:t>Health Care Surrogate Cont’d</a:t>
            </a:r>
          </a:p>
        </p:txBody>
      </p:sp>
      <p:sp>
        <p:nvSpPr>
          <p:cNvPr id="3" name="Content Placeholder 2">
            <a:extLst>
              <a:ext uri="{FF2B5EF4-FFF2-40B4-BE49-F238E27FC236}">
                <a16:creationId xmlns:a16="http://schemas.microsoft.com/office/drawing/2014/main" id="{3EA4DEC3-FBB4-4C37-A28A-65AA7CC7010A}"/>
              </a:ext>
            </a:extLst>
          </p:cNvPr>
          <p:cNvSpPr>
            <a:spLocks noGrp="1"/>
          </p:cNvSpPr>
          <p:nvPr>
            <p:ph idx="1"/>
          </p:nvPr>
        </p:nvSpPr>
        <p:spPr/>
        <p:txBody>
          <a:bodyPr>
            <a:normAutofit/>
          </a:bodyPr>
          <a:lstStyle/>
          <a:p>
            <a:r>
              <a:rPr lang="en-US" dirty="0"/>
              <a:t>The advantages of a Health Care Surrogate are;</a:t>
            </a:r>
          </a:p>
          <a:p>
            <a:pPr lvl="1"/>
            <a:r>
              <a:rPr lang="en-US" sz="2400"/>
              <a:t>Can completed without an attorney</a:t>
            </a:r>
          </a:p>
          <a:p>
            <a:pPr lvl="1"/>
            <a:r>
              <a:rPr lang="en-US" sz="2400"/>
              <a:t>The creation of a Health Care Surrogate Form and/or a Living Will is a great opportunity to use the Supported Decision Process in assisting in making the Adult’s wishes known for Health Care needs or Advanced Directives.</a:t>
            </a:r>
          </a:p>
          <a:p>
            <a:pPr lvl="1"/>
            <a:r>
              <a:rPr lang="en-US" sz="2400"/>
              <a:t>Health Care Surrogate Form provides for someone to speak on their behalf in the event s/he are unable to.</a:t>
            </a:r>
          </a:p>
          <a:p>
            <a:endParaRPr lang="en-US" dirty="0"/>
          </a:p>
        </p:txBody>
      </p:sp>
    </p:spTree>
    <p:extLst>
      <p:ext uri="{BB962C8B-B14F-4D97-AF65-F5344CB8AC3E}">
        <p14:creationId xmlns:p14="http://schemas.microsoft.com/office/powerpoint/2010/main" val="3963721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Health Care Surrogate – Legislative Intent</a:t>
            </a:r>
          </a:p>
        </p:txBody>
      </p:sp>
      <p:sp>
        <p:nvSpPr>
          <p:cNvPr id="5" name="Content Placeholder 4"/>
          <p:cNvSpPr>
            <a:spLocks noGrp="1"/>
          </p:cNvSpPr>
          <p:nvPr>
            <p:ph idx="1"/>
          </p:nvPr>
        </p:nvSpPr>
        <p:spPr/>
        <p:txBody>
          <a:bodyPr>
            <a:normAutofit/>
          </a:bodyPr>
          <a:lstStyle/>
          <a:p>
            <a:r>
              <a:rPr lang="en-US" b="1" dirty="0"/>
              <a:t>Florida Statute 765.102 </a:t>
            </a:r>
            <a:r>
              <a:rPr lang="en-US" dirty="0"/>
              <a:t>— provides </a:t>
            </a:r>
            <a:r>
              <a:rPr lang="en-US" b="1" dirty="0"/>
              <a:t>“that every competent adult has the fundamental right of self-determination regarding decisions pertaining to his or her own health, including the right to choose or refuse medical treatment.” </a:t>
            </a:r>
            <a:r>
              <a:rPr lang="en-US" dirty="0"/>
              <a:t>The intent is establish a procedure that allows </a:t>
            </a:r>
            <a:r>
              <a:rPr lang="en-US" b="1" dirty="0"/>
              <a:t>“a person to plan for incapacity by executing a document or orally designating another person to direct the course of his or her health care or receive his or her health information, or both, upon his or her incapacity.” </a:t>
            </a:r>
          </a:p>
          <a:p>
            <a:endParaRPr lang="en-US" dirty="0"/>
          </a:p>
        </p:txBody>
      </p:sp>
    </p:spTree>
    <p:extLst>
      <p:ext uri="{BB962C8B-B14F-4D97-AF65-F5344CB8AC3E}">
        <p14:creationId xmlns:p14="http://schemas.microsoft.com/office/powerpoint/2010/main" val="2828570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400"/>
              <a:t>Health Care Surrogate – Health care facilities and providers; discipline</a:t>
            </a:r>
          </a:p>
        </p:txBody>
      </p:sp>
      <p:sp>
        <p:nvSpPr>
          <p:cNvPr id="5" name="Content Placeholder 4"/>
          <p:cNvSpPr>
            <a:spLocks noGrp="1"/>
          </p:cNvSpPr>
          <p:nvPr>
            <p:ph idx="1"/>
          </p:nvPr>
        </p:nvSpPr>
        <p:spPr>
          <a:xfrm>
            <a:off x="838200" y="1555261"/>
            <a:ext cx="10515600" cy="5120842"/>
          </a:xfrm>
        </p:spPr>
        <p:txBody>
          <a:bodyPr>
            <a:normAutofit/>
          </a:bodyPr>
          <a:lstStyle/>
          <a:p>
            <a:pPr>
              <a:lnSpc>
                <a:spcPct val="100000"/>
              </a:lnSpc>
            </a:pPr>
            <a:r>
              <a:rPr lang="en-US" sz="2000" b="1" dirty="0"/>
              <a:t>Florida Statute 765.110 Health care facilities and providers; discipline </a:t>
            </a:r>
            <a:r>
              <a:rPr lang="en-US" sz="2000" dirty="0"/>
              <a:t>-</a:t>
            </a:r>
          </a:p>
          <a:p>
            <a:pPr>
              <a:lnSpc>
                <a:spcPct val="100000"/>
              </a:lnSpc>
            </a:pPr>
            <a:r>
              <a:rPr lang="en-US" sz="2000" dirty="0"/>
              <a:t>(1) A health care facility shall provide to each patient written information concerning the individual’s rights concerning advance directives and the health care facility’s policies respecting the implementation of such rights, and shall document in the patient’s medical records whether or not the individual has executed an advance directive.</a:t>
            </a:r>
          </a:p>
          <a:p>
            <a:pPr>
              <a:lnSpc>
                <a:spcPct val="100000"/>
              </a:lnSpc>
            </a:pPr>
            <a:r>
              <a:rPr lang="en-US" sz="2000" dirty="0"/>
              <a:t>(2) A health care provider or health care facility may not require a patient to execute an advance directive or to execute a new advance directive using the facility’s or provider’s forms. The patient’s advance directives shall travel with the patient as part of the patient’s medical record.</a:t>
            </a:r>
          </a:p>
          <a:p>
            <a:pPr>
              <a:lnSpc>
                <a:spcPct val="100000"/>
              </a:lnSpc>
            </a:pPr>
            <a:r>
              <a:rPr lang="en-US" sz="2000" dirty="0"/>
              <a:t>(3) A health care provider or health care facility shall be subject to professional discipline and revocation of license or certification, and a fine of not more than $1,000 per incident, or both, if the health care provider or health care facility, as a condition of treatment or admission, requires an individual to execute or waive an advance directive.</a:t>
            </a:r>
          </a:p>
        </p:txBody>
      </p:sp>
    </p:spTree>
    <p:extLst>
      <p:ext uri="{BB962C8B-B14F-4D97-AF65-F5344CB8AC3E}">
        <p14:creationId xmlns:p14="http://schemas.microsoft.com/office/powerpoint/2010/main" val="176339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3AD9-AAE5-425A-8C66-73ED5839ADCB}"/>
              </a:ext>
            </a:extLst>
          </p:cNvPr>
          <p:cNvSpPr>
            <a:spLocks noGrp="1"/>
          </p:cNvSpPr>
          <p:nvPr>
            <p:ph type="title"/>
          </p:nvPr>
        </p:nvSpPr>
        <p:spPr/>
        <p:txBody>
          <a:bodyPr/>
          <a:lstStyle/>
          <a:p>
            <a:r>
              <a:rPr lang="en-US" dirty="0"/>
              <a:t>Speaker</a:t>
            </a:r>
          </a:p>
        </p:txBody>
      </p:sp>
      <p:sp>
        <p:nvSpPr>
          <p:cNvPr id="3" name="Content Placeholder 2">
            <a:extLst>
              <a:ext uri="{FF2B5EF4-FFF2-40B4-BE49-F238E27FC236}">
                <a16:creationId xmlns:a16="http://schemas.microsoft.com/office/drawing/2014/main" id="{F2F084BA-5944-407E-B1EC-D251AA048E6B}"/>
              </a:ext>
            </a:extLst>
          </p:cNvPr>
          <p:cNvSpPr>
            <a:spLocks noGrp="1"/>
          </p:cNvSpPr>
          <p:nvPr>
            <p:ph idx="1"/>
          </p:nvPr>
        </p:nvSpPr>
        <p:spPr/>
        <p:txBody>
          <a:bodyPr/>
          <a:lstStyle/>
          <a:p>
            <a:r>
              <a:rPr lang="en-US" dirty="0"/>
              <a:t>Z. Felicia Jordan, Director of the Social Security Representative Payee Program, Disability Rights Florida </a:t>
            </a:r>
          </a:p>
          <a:p>
            <a:endParaRPr lang="en-US" dirty="0"/>
          </a:p>
        </p:txBody>
      </p:sp>
    </p:spTree>
    <p:extLst>
      <p:ext uri="{BB962C8B-B14F-4D97-AF65-F5344CB8AC3E}">
        <p14:creationId xmlns:p14="http://schemas.microsoft.com/office/powerpoint/2010/main" val="893935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400" dirty="0"/>
              <a:t>Health Care Surrogate – Health care facilities and providers; discipline cont’d</a:t>
            </a:r>
          </a:p>
        </p:txBody>
      </p:sp>
      <p:sp>
        <p:nvSpPr>
          <p:cNvPr id="5" name="Content Placeholder 4"/>
          <p:cNvSpPr>
            <a:spLocks noGrp="1"/>
          </p:cNvSpPr>
          <p:nvPr>
            <p:ph idx="1"/>
          </p:nvPr>
        </p:nvSpPr>
        <p:spPr>
          <a:xfrm>
            <a:off x="838200" y="1555261"/>
            <a:ext cx="10515600" cy="4963526"/>
          </a:xfrm>
        </p:spPr>
        <p:txBody>
          <a:bodyPr>
            <a:normAutofit/>
          </a:bodyPr>
          <a:lstStyle/>
          <a:p>
            <a:pPr>
              <a:lnSpc>
                <a:spcPct val="100000"/>
              </a:lnSpc>
            </a:pPr>
            <a:r>
              <a:rPr lang="en-US" sz="2000" b="1" dirty="0"/>
              <a:t>Florida Statute 765.110 Health care facilities and providers; discipline.—</a:t>
            </a:r>
          </a:p>
          <a:p>
            <a:pPr>
              <a:lnSpc>
                <a:spcPct val="100000"/>
              </a:lnSpc>
            </a:pPr>
            <a:r>
              <a:rPr lang="en-US" sz="2000" dirty="0"/>
              <a:t>(3) A health care provider or health care facility shall be subject to professional discipline and revocation of license or certification, and a fine of not more than $1,000 per incident, or both, if the health care provider or health care facility, as a condition of treatment or admission, requires an individual to execute or waive an advance directive.</a:t>
            </a:r>
          </a:p>
          <a:p>
            <a:pPr>
              <a:lnSpc>
                <a:spcPct val="100000"/>
              </a:lnSpc>
            </a:pPr>
            <a:r>
              <a:rPr lang="en-US" sz="2000" dirty="0"/>
              <a:t>(4) The Department of Elderly Affairs for hospices and, in consultation with the Department of Elderly Affairs, the Department of Health for health care providers; the Agency for Health Care Administration for hospitals, nursing homes, home health agencies, and health maintenance organizations; and the Department of Children and Families for facilities subject to part I of chapter 394 shall adopt rules to implement the provisions of the section.</a:t>
            </a:r>
          </a:p>
        </p:txBody>
      </p:sp>
    </p:spTree>
    <p:extLst>
      <p:ext uri="{BB962C8B-B14F-4D97-AF65-F5344CB8AC3E}">
        <p14:creationId xmlns:p14="http://schemas.microsoft.com/office/powerpoint/2010/main" val="1065547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4294" tIns="32147" rIns="64294" bIns="32147" rtlCol="0" anchor="b">
            <a:normAutofit/>
          </a:bodyPr>
          <a:lstStyle/>
          <a:p>
            <a:pPr defTabSz="642915"/>
            <a:r>
              <a:rPr lang="en-US" sz="3100" spc="-42"/>
              <a:t>Health Care Surrogate – Suggested Forms</a:t>
            </a:r>
          </a:p>
        </p:txBody>
      </p:sp>
      <p:sp>
        <p:nvSpPr>
          <p:cNvPr id="11" name="Content Placeholder 3">
            <a:extLst>
              <a:ext uri="{FF2B5EF4-FFF2-40B4-BE49-F238E27FC236}">
                <a16:creationId xmlns:a16="http://schemas.microsoft.com/office/drawing/2014/main" id="{B04D841E-D45C-43F9-A188-89E7BFA8E4D9}"/>
              </a:ext>
            </a:extLst>
          </p:cNvPr>
          <p:cNvSpPr>
            <a:spLocks noGrp="1"/>
          </p:cNvSpPr>
          <p:nvPr>
            <p:ph type="body" sz="half" idx="2"/>
          </p:nvPr>
        </p:nvSpPr>
        <p:spPr/>
        <p:txBody>
          <a:bodyPr>
            <a:normAutofit/>
          </a:bodyPr>
          <a:lstStyle/>
          <a:p>
            <a:r>
              <a:rPr lang="en-US" spc="-42"/>
              <a:t>Florida Statute 765.203 – provides a Suggested Designation Form for Health Care Surrogates (adults)</a:t>
            </a:r>
            <a:br>
              <a:rPr lang="en-US" spc="-42"/>
            </a:br>
            <a:br>
              <a:rPr lang="en-US" spc="-42"/>
            </a:br>
            <a:r>
              <a:rPr lang="en-US" spc="-42"/>
              <a:t>Florida Statute 765.2038 – provides a Suggested Designation Form for Health Care Surrogates (minors)</a:t>
            </a:r>
            <a:endParaRPr lang="en-US"/>
          </a:p>
        </p:txBody>
      </p:sp>
      <p:pic>
        <p:nvPicPr>
          <p:cNvPr id="6" name="Content Placeholder 5" descr="A screen shot of the Florida Online Sunshine website depicting the 2016 Florida Statutes showing Chapter 765 Health Care Advanced Directives."/>
          <p:cNvPicPr>
            <a:picLocks noGrp="1" noChangeAspect="1"/>
          </p:cNvPicPr>
          <p:nvPr>
            <p:ph idx="1"/>
          </p:nvPr>
        </p:nvPicPr>
        <p:blipFill>
          <a:blip r:embed="rId3"/>
          <a:stretch>
            <a:fillRect/>
          </a:stretch>
        </p:blipFill>
        <p:spPr>
          <a:xfrm>
            <a:off x="5614221" y="1072641"/>
            <a:ext cx="4876800" cy="4244621"/>
          </a:xfrm>
          <a:prstGeom prst="rect">
            <a:avLst/>
          </a:prstGeom>
          <a:noFill/>
        </p:spPr>
      </p:pic>
    </p:spTree>
    <p:extLst>
      <p:ext uri="{BB962C8B-B14F-4D97-AF65-F5344CB8AC3E}">
        <p14:creationId xmlns:p14="http://schemas.microsoft.com/office/powerpoint/2010/main" val="574412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a:t>Advance Directive</a:t>
            </a:r>
          </a:p>
        </p:txBody>
      </p:sp>
      <p:sp>
        <p:nvSpPr>
          <p:cNvPr id="3" name="Content Placeholder 2"/>
          <p:cNvSpPr>
            <a:spLocks noGrp="1"/>
          </p:cNvSpPr>
          <p:nvPr>
            <p:ph type="body" sz="half" idx="2"/>
          </p:nvPr>
        </p:nvSpPr>
        <p:spPr/>
        <p:txBody>
          <a:bodyPr>
            <a:normAutofit/>
          </a:bodyPr>
          <a:lstStyle/>
          <a:p>
            <a:r>
              <a:rPr lang="en-US" dirty="0"/>
              <a:t>Requires capacity</a:t>
            </a:r>
          </a:p>
          <a:p>
            <a:r>
              <a:rPr lang="en-US" dirty="0"/>
              <a:t>Living will </a:t>
            </a:r>
          </a:p>
          <a:p>
            <a:r>
              <a:rPr lang="en-US" dirty="0"/>
              <a:t>Healthcare Surrogate</a:t>
            </a:r>
          </a:p>
        </p:txBody>
      </p:sp>
      <p:pic>
        <p:nvPicPr>
          <p:cNvPr id="4" name="Content Placeholder 3" descr="Image of a sample advance directive document.">
            <a:extLst>
              <a:ext uri="{FF2B5EF4-FFF2-40B4-BE49-F238E27FC236}">
                <a16:creationId xmlns:a16="http://schemas.microsoft.com/office/drawing/2014/main" id="{F9A7D1E0-5381-484C-9C95-9D4825741262}"/>
              </a:ext>
            </a:extLst>
          </p:cNvPr>
          <p:cNvPicPr>
            <a:picLocks noGrp="1" noChangeAspect="1"/>
          </p:cNvPicPr>
          <p:nvPr>
            <p:ph idx="1"/>
          </p:nvPr>
        </p:nvPicPr>
        <p:blipFill>
          <a:blip r:embed="rId2"/>
          <a:stretch>
            <a:fillRect/>
          </a:stretch>
        </p:blipFill>
        <p:spPr>
          <a:xfrm>
            <a:off x="5180013" y="1132046"/>
            <a:ext cx="6172200" cy="4474845"/>
          </a:xfrm>
          <a:prstGeom prst="rect">
            <a:avLst/>
          </a:prstGeom>
          <a:noFill/>
        </p:spPr>
      </p:pic>
    </p:spTree>
    <p:extLst>
      <p:ext uri="{BB962C8B-B14F-4D97-AF65-F5344CB8AC3E}">
        <p14:creationId xmlns:p14="http://schemas.microsoft.com/office/powerpoint/2010/main" val="406236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Representative Payee</a:t>
            </a:r>
          </a:p>
        </p:txBody>
      </p:sp>
      <p:sp>
        <p:nvSpPr>
          <p:cNvPr id="3" name="Content Placeholder 2"/>
          <p:cNvSpPr>
            <a:spLocks noGrp="1"/>
          </p:cNvSpPr>
          <p:nvPr>
            <p:ph idx="1"/>
          </p:nvPr>
        </p:nvSpPr>
        <p:spPr/>
        <p:txBody>
          <a:bodyPr>
            <a:normAutofit/>
          </a:bodyPr>
          <a:lstStyle/>
          <a:p>
            <a:r>
              <a:rPr lang="en-US" dirty="0"/>
              <a:t>Social Security determines if the individual needs one</a:t>
            </a:r>
          </a:p>
          <a:p>
            <a:r>
              <a:rPr lang="en-US" dirty="0"/>
              <a:t>Management of SSA benefits</a:t>
            </a:r>
          </a:p>
          <a:p>
            <a:r>
              <a:rPr lang="en-US" dirty="0"/>
              <a:t>Annual accounting to SSA</a:t>
            </a:r>
          </a:p>
        </p:txBody>
      </p:sp>
    </p:spTree>
    <p:extLst>
      <p:ext uri="{BB962C8B-B14F-4D97-AF65-F5344CB8AC3E}">
        <p14:creationId xmlns:p14="http://schemas.microsoft.com/office/powerpoint/2010/main" val="2580640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0085-D630-454B-9BE7-A01CBD2A497C}"/>
              </a:ext>
            </a:extLst>
          </p:cNvPr>
          <p:cNvSpPr>
            <a:spLocks noGrp="1"/>
          </p:cNvSpPr>
          <p:nvPr>
            <p:ph type="title"/>
          </p:nvPr>
        </p:nvSpPr>
        <p:spPr/>
        <p:txBody>
          <a:bodyPr anchor="ctr">
            <a:normAutofit/>
          </a:bodyPr>
          <a:lstStyle/>
          <a:p>
            <a:r>
              <a:rPr lang="en-US" sz="3700"/>
              <a:t>Power of Attorney </a:t>
            </a:r>
          </a:p>
        </p:txBody>
      </p:sp>
      <p:sp>
        <p:nvSpPr>
          <p:cNvPr id="3" name="Content Placeholder 2">
            <a:extLst>
              <a:ext uri="{FF2B5EF4-FFF2-40B4-BE49-F238E27FC236}">
                <a16:creationId xmlns:a16="http://schemas.microsoft.com/office/drawing/2014/main" id="{05F41183-2718-4A6F-868A-E2E01F7036A6}"/>
              </a:ext>
            </a:extLst>
          </p:cNvPr>
          <p:cNvSpPr>
            <a:spLocks noGrp="1"/>
          </p:cNvSpPr>
          <p:nvPr>
            <p:ph idx="1"/>
          </p:nvPr>
        </p:nvSpPr>
        <p:spPr/>
        <p:txBody>
          <a:bodyPr>
            <a:normAutofit/>
          </a:bodyPr>
          <a:lstStyle/>
          <a:p>
            <a:r>
              <a:rPr lang="en-US" dirty="0"/>
              <a:t>A Power of Attorney is a legal document  that gives someone else the power to act in the place of another person. This means that another person has the authority to carry out activities that they believe the other person would do for themselves. In order for a Power of Attorney to be created, the individual must be able to understand how it can be used and the effect it can have on their property. In Florida, a power of attorney must be signed before two witnesses and a notary public to be considered a legal, binding document. </a:t>
            </a:r>
          </a:p>
        </p:txBody>
      </p:sp>
    </p:spTree>
    <p:extLst>
      <p:ext uri="{BB962C8B-B14F-4D97-AF65-F5344CB8AC3E}">
        <p14:creationId xmlns:p14="http://schemas.microsoft.com/office/powerpoint/2010/main" val="1422917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Powers of Attorney</a:t>
            </a:r>
          </a:p>
        </p:txBody>
      </p:sp>
      <p:sp>
        <p:nvSpPr>
          <p:cNvPr id="3" name="Content Placeholder 2"/>
          <p:cNvSpPr>
            <a:spLocks noGrp="1"/>
          </p:cNvSpPr>
          <p:nvPr>
            <p:ph idx="1"/>
          </p:nvPr>
        </p:nvSpPr>
        <p:spPr/>
        <p:txBody>
          <a:bodyPr>
            <a:normAutofit/>
          </a:bodyPr>
          <a:lstStyle/>
          <a:p>
            <a:r>
              <a:rPr lang="en-US"/>
              <a:t>Gives an adult legal authority to act for another.</a:t>
            </a:r>
          </a:p>
          <a:p>
            <a:pPr lvl="1"/>
            <a:r>
              <a:rPr lang="en-US" sz="2400"/>
              <a:t>Attorney-in-fact</a:t>
            </a:r>
          </a:p>
          <a:p>
            <a:pPr lvl="1"/>
            <a:r>
              <a:rPr lang="en-US" sz="2400"/>
              <a:t>Not responsible for the actions or debts of principal</a:t>
            </a:r>
          </a:p>
          <a:p>
            <a:pPr lvl="1"/>
            <a:r>
              <a:rPr lang="en-US" sz="2400"/>
              <a:t>DPOA</a:t>
            </a:r>
          </a:p>
          <a:p>
            <a:pPr lvl="1"/>
            <a:r>
              <a:rPr lang="en-US" sz="2400"/>
              <a:t>Changes to statute</a:t>
            </a:r>
          </a:p>
        </p:txBody>
      </p:sp>
    </p:spTree>
    <p:extLst>
      <p:ext uri="{BB962C8B-B14F-4D97-AF65-F5344CB8AC3E}">
        <p14:creationId xmlns:p14="http://schemas.microsoft.com/office/powerpoint/2010/main" val="2579633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A76D-E3CA-4FC6-8928-E016F651D8E5}"/>
              </a:ext>
            </a:extLst>
          </p:cNvPr>
          <p:cNvSpPr>
            <a:spLocks noGrp="1"/>
          </p:cNvSpPr>
          <p:nvPr>
            <p:ph type="title"/>
          </p:nvPr>
        </p:nvSpPr>
        <p:spPr/>
        <p:txBody>
          <a:bodyPr anchor="ctr">
            <a:normAutofit/>
          </a:bodyPr>
          <a:lstStyle/>
          <a:p>
            <a:r>
              <a:rPr lang="en-US" sz="3700"/>
              <a:t>Durable Power of Attorney </a:t>
            </a:r>
          </a:p>
        </p:txBody>
      </p:sp>
      <p:sp>
        <p:nvSpPr>
          <p:cNvPr id="3" name="Content Placeholder 2">
            <a:extLst>
              <a:ext uri="{FF2B5EF4-FFF2-40B4-BE49-F238E27FC236}">
                <a16:creationId xmlns:a16="http://schemas.microsoft.com/office/drawing/2014/main" id="{562D111B-F022-4EF8-B30C-80B2537CCFFC}"/>
              </a:ext>
            </a:extLst>
          </p:cNvPr>
          <p:cNvSpPr>
            <a:spLocks noGrp="1"/>
          </p:cNvSpPr>
          <p:nvPr>
            <p:ph idx="1"/>
          </p:nvPr>
        </p:nvSpPr>
        <p:spPr/>
        <p:txBody>
          <a:bodyPr>
            <a:noAutofit/>
          </a:bodyPr>
          <a:lstStyle/>
          <a:p>
            <a:pPr>
              <a:lnSpc>
                <a:spcPct val="100000"/>
              </a:lnSpc>
            </a:pPr>
            <a:r>
              <a:rPr lang="en-US" sz="2200" dirty="0"/>
              <a:t>If the individual later becomes incapacitated , the Power of Attorney can be revoked, unless the individual specifically agreed to allow the Power of Attorney to continue after a finding of incapacity. This is known as a Durable Power of Attorney. </a:t>
            </a:r>
          </a:p>
          <a:p>
            <a:pPr>
              <a:lnSpc>
                <a:spcPct val="100000"/>
              </a:lnSpc>
            </a:pPr>
            <a:r>
              <a:rPr lang="en-US" sz="2200" dirty="0"/>
              <a:t>A Durable Power of Attorney is a special kind of power of attorney because it remains intact, or “durable,” even if a person suffers mental incapacity in the future. A durable power of attorney can, in additional to handling all financial decisions, authorize medical care. That includes consent to proceed with or terminate all medical and surgical procedures on your behalf, including an agreement that falls under the Life-Prolonging Procedures Act of Florida. Again, a durable power of attorney lets someone act on your behalf if you cannot due to mental incapacity.</a:t>
            </a:r>
          </a:p>
          <a:p>
            <a:pPr>
              <a:lnSpc>
                <a:spcPct val="100000"/>
              </a:lnSpc>
            </a:pPr>
            <a:endParaRPr lang="en-US" sz="2200" dirty="0"/>
          </a:p>
        </p:txBody>
      </p:sp>
    </p:spTree>
    <p:extLst>
      <p:ext uri="{BB962C8B-B14F-4D97-AF65-F5344CB8AC3E}">
        <p14:creationId xmlns:p14="http://schemas.microsoft.com/office/powerpoint/2010/main" val="2323889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700"/>
              <a:t>Banking Options </a:t>
            </a:r>
          </a:p>
        </p:txBody>
      </p:sp>
      <p:sp>
        <p:nvSpPr>
          <p:cNvPr id="3" name="Content Placeholder 2"/>
          <p:cNvSpPr>
            <a:spLocks noGrp="1"/>
          </p:cNvSpPr>
          <p:nvPr>
            <p:ph idx="1"/>
          </p:nvPr>
        </p:nvSpPr>
        <p:spPr/>
        <p:txBody>
          <a:bodyPr>
            <a:normAutofit/>
          </a:bodyPr>
          <a:lstStyle/>
          <a:p>
            <a:r>
              <a:rPr lang="en-US" dirty="0"/>
              <a:t>Banking Services can also be utilized to assist an individual with managing money. A Joint Bank Account or being a Co-signor on an account and also using Online Banking for Direct Deposits and online bill paying are all examples of banking services that can be utilized to assist and individual who needs support in managing their finances.</a:t>
            </a:r>
          </a:p>
          <a:p>
            <a:endParaRPr lang="en-US" dirty="0"/>
          </a:p>
          <a:p>
            <a:endParaRPr lang="en-US" dirty="0"/>
          </a:p>
          <a:p>
            <a:endParaRPr lang="en-US" dirty="0"/>
          </a:p>
        </p:txBody>
      </p:sp>
    </p:spTree>
    <p:extLst>
      <p:ext uri="{BB962C8B-B14F-4D97-AF65-F5344CB8AC3E}">
        <p14:creationId xmlns:p14="http://schemas.microsoft.com/office/powerpoint/2010/main" val="665023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Trusts</a:t>
            </a:r>
            <a:endParaRPr lang="en-US" dirty="0"/>
          </a:p>
        </p:txBody>
      </p:sp>
      <p:graphicFrame>
        <p:nvGraphicFramePr>
          <p:cNvPr id="6" name="Content Placeholder 2">
            <a:extLst>
              <a:ext uri="{FF2B5EF4-FFF2-40B4-BE49-F238E27FC236}">
                <a16:creationId xmlns:a16="http://schemas.microsoft.com/office/drawing/2014/main" id="{6F966B9D-AF37-4F15-B394-29345CB585DB}"/>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6830084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2">
            <a:extLst>
              <a:ext uri="{FF2B5EF4-FFF2-40B4-BE49-F238E27FC236}">
                <a16:creationId xmlns:a16="http://schemas.microsoft.com/office/drawing/2014/main" id="{B3DDA01C-C873-421D-BD6C-2BC6A371675F}"/>
              </a:ext>
              <a:ext uri="{C183D7F6-B498-43B3-948B-1728B52AA6E4}">
                <adec:decorative xmlns:adec="http://schemas.microsoft.com/office/drawing/2017/decorative" val="1"/>
              </a:ext>
            </a:extLst>
          </p:cNvPr>
          <p:cNvPicPr>
            <a:picLocks noGrp="1" noChangeAspect="1"/>
          </p:cNvPicPr>
          <p:nvPr>
            <p:ph sz="half" idx="2"/>
          </p:nvPr>
        </p:nvPicPr>
        <p:blipFill>
          <a:blip r:embed="rId7"/>
          <a:stretch>
            <a:fillRect/>
          </a:stretch>
        </p:blipFill>
        <p:spPr>
          <a:xfrm>
            <a:off x="6670867" y="1920240"/>
            <a:ext cx="4963930" cy="3303270"/>
          </a:xfrm>
          <a:prstGeom prst="rect">
            <a:avLst/>
          </a:prstGeom>
        </p:spPr>
      </p:pic>
    </p:spTree>
    <p:extLst>
      <p:ext uri="{BB962C8B-B14F-4D97-AF65-F5344CB8AC3E}">
        <p14:creationId xmlns:p14="http://schemas.microsoft.com/office/powerpoint/2010/main" val="2148028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7089"/>
            <a:ext cx="10515600" cy="614974"/>
          </a:xfrm>
        </p:spPr>
        <p:txBody>
          <a:bodyPr anchor="ctr">
            <a:normAutofit/>
          </a:bodyPr>
          <a:lstStyle/>
          <a:p>
            <a:r>
              <a:rPr lang="en-US" sz="3700"/>
              <a:t>Medical Proxy</a:t>
            </a:r>
          </a:p>
        </p:txBody>
      </p:sp>
      <p:sp>
        <p:nvSpPr>
          <p:cNvPr id="3" name="Content Placeholder 2"/>
          <p:cNvSpPr>
            <a:spLocks noGrp="1"/>
          </p:cNvSpPr>
          <p:nvPr>
            <p:ph idx="1"/>
          </p:nvPr>
        </p:nvSpPr>
        <p:spPr>
          <a:xfrm>
            <a:off x="838200" y="1555261"/>
            <a:ext cx="10515600" cy="4191855"/>
          </a:xfrm>
        </p:spPr>
        <p:txBody>
          <a:bodyPr>
            <a:normAutofit/>
          </a:bodyPr>
          <a:lstStyle/>
          <a:p>
            <a:r>
              <a:rPr lang="en-US"/>
              <a:t>Person lacks capacity or has DD</a:t>
            </a:r>
          </a:p>
          <a:p>
            <a:endParaRPr lang="en-US"/>
          </a:p>
          <a:p>
            <a:r>
              <a:rPr lang="en-US"/>
              <a:t>Person does not have an advance directive or a medical durable power of attorney </a:t>
            </a:r>
          </a:p>
          <a:p>
            <a:endParaRPr lang="en-US"/>
          </a:p>
          <a:p>
            <a:r>
              <a:rPr lang="en-US"/>
              <a:t>Person needs medical decision-making</a:t>
            </a:r>
          </a:p>
        </p:txBody>
      </p:sp>
    </p:spTree>
    <p:extLst>
      <p:ext uri="{BB962C8B-B14F-4D97-AF65-F5344CB8AC3E}">
        <p14:creationId xmlns:p14="http://schemas.microsoft.com/office/powerpoint/2010/main" val="16238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29AC-B640-4FFF-81D2-8CBF6D267A8D}"/>
              </a:ext>
            </a:extLst>
          </p:cNvPr>
          <p:cNvSpPr>
            <a:spLocks noGrp="1"/>
          </p:cNvSpPr>
          <p:nvPr>
            <p:ph type="ctrTitle"/>
          </p:nvPr>
        </p:nvSpPr>
        <p:spPr/>
        <p:txBody>
          <a:bodyPr anchor="b">
            <a:normAutofit/>
          </a:bodyPr>
          <a:lstStyle/>
          <a:p>
            <a:r>
              <a:rPr lang="en-US" dirty="0"/>
              <a:t>Transition Services</a:t>
            </a:r>
          </a:p>
        </p:txBody>
      </p:sp>
      <p:sp>
        <p:nvSpPr>
          <p:cNvPr id="3" name="Text Placeholder 2">
            <a:extLst>
              <a:ext uri="{FF2B5EF4-FFF2-40B4-BE49-F238E27FC236}">
                <a16:creationId xmlns:a16="http://schemas.microsoft.com/office/drawing/2014/main" id="{7B296CFF-A3C0-4691-9970-CBA4398E5AD4}"/>
              </a:ext>
            </a:extLst>
          </p:cNvPr>
          <p:cNvSpPr>
            <a:spLocks noGrp="1"/>
          </p:cNvSpPr>
          <p:nvPr>
            <p:ph type="subTitle" idx="1"/>
          </p:nvPr>
        </p:nvSpPr>
        <p:spPr/>
        <p:txBody>
          <a:bodyPr>
            <a:normAutofit/>
          </a:bodyPr>
          <a:lstStyle/>
          <a:p>
            <a:r>
              <a:rPr lang="en-US" dirty="0"/>
              <a:t>Education</a:t>
            </a:r>
          </a:p>
        </p:txBody>
      </p:sp>
    </p:spTree>
    <p:extLst>
      <p:ext uri="{BB962C8B-B14F-4D97-AF65-F5344CB8AC3E}">
        <p14:creationId xmlns:p14="http://schemas.microsoft.com/office/powerpoint/2010/main" val="2159254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5413-E27C-4F2B-9067-B46D6C3D0736}"/>
              </a:ext>
            </a:extLst>
          </p:cNvPr>
          <p:cNvSpPr>
            <a:spLocks noGrp="1"/>
          </p:cNvSpPr>
          <p:nvPr>
            <p:ph type="title"/>
          </p:nvPr>
        </p:nvSpPr>
        <p:spPr/>
        <p:txBody>
          <a:bodyPr>
            <a:noAutofit/>
          </a:bodyPr>
          <a:lstStyle/>
          <a:p>
            <a:r>
              <a:rPr lang="en-US" sz="2800" dirty="0"/>
              <a:t>Why would we need SDM Agreement when we have POAs and other Alternatives?</a:t>
            </a:r>
          </a:p>
        </p:txBody>
      </p:sp>
      <p:sp>
        <p:nvSpPr>
          <p:cNvPr id="3" name="Content Placeholder 2">
            <a:extLst>
              <a:ext uri="{FF2B5EF4-FFF2-40B4-BE49-F238E27FC236}">
                <a16:creationId xmlns:a16="http://schemas.microsoft.com/office/drawing/2014/main" id="{5B5234EF-41B2-41A9-AA38-D3EAC787ED94}"/>
              </a:ext>
            </a:extLst>
          </p:cNvPr>
          <p:cNvSpPr>
            <a:spLocks noGrp="1"/>
          </p:cNvSpPr>
          <p:nvPr>
            <p:ph idx="1"/>
          </p:nvPr>
        </p:nvSpPr>
        <p:spPr/>
        <p:txBody>
          <a:bodyPr/>
          <a:lstStyle/>
          <a:p>
            <a:r>
              <a:rPr lang="en-US" dirty="0"/>
              <a:t>The Transference of Power;</a:t>
            </a:r>
          </a:p>
          <a:p>
            <a:pPr lvl="1"/>
            <a:r>
              <a:rPr lang="en-US" dirty="0"/>
              <a:t>“A power of attorney grants another person the authority to make decisions and handle matters without input from the individual. A supported decision-making agreement does not give the supporter the power to make decisions. The person with a disability retains the right to make decisions for himself or herself.”</a:t>
            </a:r>
            <a:r>
              <a:rPr lang="en-US" baseline="30000" dirty="0"/>
              <a:t>1</a:t>
            </a:r>
          </a:p>
          <a:p>
            <a:pPr lvl="1"/>
            <a:endParaRPr lang="en-US" dirty="0"/>
          </a:p>
        </p:txBody>
      </p:sp>
      <p:sp>
        <p:nvSpPr>
          <p:cNvPr id="4" name="Footer Placeholder 3">
            <a:extLst>
              <a:ext uri="{FF2B5EF4-FFF2-40B4-BE49-F238E27FC236}">
                <a16:creationId xmlns:a16="http://schemas.microsoft.com/office/drawing/2014/main" id="{4D36B9D6-F569-41B2-9A2B-A6D1D42C3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tint val="75000"/>
                  </a:srgbClr>
                </a:solidFill>
                <a:effectLst/>
                <a:uLnTx/>
                <a:uFillTx/>
                <a:latin typeface="Calibri" panose="020F0502020204030204"/>
                <a:ea typeface="+mn-ea"/>
                <a:cs typeface="+mn-cs"/>
              </a:rPr>
              <a:t>1</a:t>
            </a:r>
            <a:r>
              <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https://www.disabilityrightstx.org/en/handout/supported-decision-making-overview/</a:t>
            </a:r>
          </a:p>
        </p:txBody>
      </p:sp>
    </p:spTree>
    <p:extLst>
      <p:ext uri="{BB962C8B-B14F-4D97-AF65-F5344CB8AC3E}">
        <p14:creationId xmlns:p14="http://schemas.microsoft.com/office/powerpoint/2010/main" val="1992674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Clear as mud, right?</a:t>
            </a:r>
          </a:p>
        </p:txBody>
      </p:sp>
      <p:graphicFrame>
        <p:nvGraphicFramePr>
          <p:cNvPr id="6" name="Content Placeholder 2">
            <a:extLst>
              <a:ext uri="{FF2B5EF4-FFF2-40B4-BE49-F238E27FC236}">
                <a16:creationId xmlns:a16="http://schemas.microsoft.com/office/drawing/2014/main" id="{77315ACC-A9E0-49B3-9DFE-29208B7C0566}"/>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03328000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3">
            <a:extLst>
              <a:ext uri="{FF2B5EF4-FFF2-40B4-BE49-F238E27FC236}">
                <a16:creationId xmlns:a16="http://schemas.microsoft.com/office/drawing/2014/main" id="{9A559963-4613-4DF9-AEF5-858D90F21B5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15382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6954" y="1367692"/>
            <a:ext cx="8456246" cy="1872639"/>
          </a:xfrm>
        </p:spPr>
        <p:txBody>
          <a:bodyPr vert="horz" lIns="64294" tIns="32147" rIns="64294" bIns="32147" rtlCol="0" anchor="b">
            <a:normAutofit/>
          </a:bodyPr>
          <a:lstStyle/>
          <a:p>
            <a:pPr defTabSz="642915"/>
            <a:r>
              <a:rPr lang="en-US" spc="-70" dirty="0"/>
              <a:t>How We Can Assist</a:t>
            </a:r>
          </a:p>
        </p:txBody>
      </p:sp>
      <p:sp>
        <p:nvSpPr>
          <p:cNvPr id="3" name="Content Placeholder 2"/>
          <p:cNvSpPr>
            <a:spLocks noGrp="1"/>
          </p:cNvSpPr>
          <p:nvPr>
            <p:ph type="subTitle" idx="1"/>
          </p:nvPr>
        </p:nvSpPr>
        <p:spPr>
          <a:xfrm>
            <a:off x="1906954" y="3467224"/>
            <a:ext cx="7534031" cy="1423255"/>
          </a:xfrm>
        </p:spPr>
        <p:txBody>
          <a:bodyPr vert="horz" lIns="64294" tIns="32147" rIns="64294" bIns="32147" rtlCol="0">
            <a:normAutofit/>
          </a:bodyPr>
          <a:lstStyle/>
          <a:p>
            <a:pPr marL="0" indent="0" defTabSz="642915">
              <a:spcBef>
                <a:spcPts val="844"/>
              </a:spcBef>
              <a:buNone/>
            </a:pPr>
            <a:r>
              <a:rPr lang="en-US"/>
              <a:t>We advocate for the rights and needs of people with disabilities. </a:t>
            </a:r>
          </a:p>
        </p:txBody>
      </p:sp>
    </p:spTree>
    <p:extLst>
      <p:ext uri="{BB962C8B-B14F-4D97-AF65-F5344CB8AC3E}">
        <p14:creationId xmlns:p14="http://schemas.microsoft.com/office/powerpoint/2010/main" val="2636855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CBCBD-AA6E-4562-9B54-B0EE870BB4C6}"/>
              </a:ext>
            </a:extLst>
          </p:cNvPr>
          <p:cNvSpPr>
            <a:spLocks noGrp="1"/>
          </p:cNvSpPr>
          <p:nvPr>
            <p:ph type="title"/>
          </p:nvPr>
        </p:nvSpPr>
        <p:spPr>
          <a:xfrm>
            <a:off x="838200" y="737089"/>
            <a:ext cx="10515600" cy="614974"/>
          </a:xfrm>
        </p:spPr>
        <p:txBody>
          <a:bodyPr anchor="ctr">
            <a:normAutofit/>
          </a:bodyPr>
          <a:lstStyle/>
          <a:p>
            <a:r>
              <a:rPr lang="en-US" sz="3700"/>
              <a:t>2024 Public Input Planning Survey – </a:t>
            </a:r>
          </a:p>
        </p:txBody>
      </p:sp>
      <p:sp>
        <p:nvSpPr>
          <p:cNvPr id="5" name="Content Placeholder 4">
            <a:extLst>
              <a:ext uri="{FF2B5EF4-FFF2-40B4-BE49-F238E27FC236}">
                <a16:creationId xmlns:a16="http://schemas.microsoft.com/office/drawing/2014/main" id="{B06C4F3E-EEA8-4FBA-A0C7-ED5442DC2418}"/>
              </a:ext>
            </a:extLst>
          </p:cNvPr>
          <p:cNvSpPr>
            <a:spLocks noGrp="1"/>
          </p:cNvSpPr>
          <p:nvPr>
            <p:ph idx="1"/>
          </p:nvPr>
        </p:nvSpPr>
        <p:spPr>
          <a:xfrm>
            <a:off x="838200" y="1555261"/>
            <a:ext cx="10515600" cy="4191855"/>
          </a:xfrm>
        </p:spPr>
        <p:txBody>
          <a:bodyPr>
            <a:normAutofit/>
          </a:bodyPr>
          <a:lstStyle/>
          <a:p>
            <a:pPr marL="0" indent="0">
              <a:buNone/>
            </a:pPr>
            <a:r>
              <a:rPr lang="en-US" b="1"/>
              <a:t>Your input matters to us! </a:t>
            </a:r>
          </a:p>
          <a:p>
            <a:pPr marL="0" indent="0">
              <a:buNone/>
            </a:pPr>
            <a:r>
              <a:rPr lang="en-US"/>
              <a:t>Please visit the link below by July 1, 2024 </a:t>
            </a:r>
            <a:br>
              <a:rPr lang="en-US"/>
            </a:br>
            <a:r>
              <a:rPr lang="en-US"/>
              <a:t>to complete our annual </a:t>
            </a:r>
            <a:r>
              <a:rPr lang="en-US" b="1"/>
              <a:t>Public Input Planning Survey</a:t>
            </a:r>
            <a:r>
              <a:rPr lang="en-US"/>
              <a:t>.</a:t>
            </a:r>
          </a:p>
          <a:p>
            <a:pPr marL="0" indent="0">
              <a:buNone/>
            </a:pPr>
            <a:r>
              <a:rPr lang="en-US"/>
              <a:t>Your responses will help us plan our </a:t>
            </a:r>
            <a:br>
              <a:rPr lang="en-US"/>
            </a:br>
            <a:r>
              <a:rPr lang="en-US"/>
              <a:t>goals, priorities, and objectives for 2024.</a:t>
            </a:r>
          </a:p>
          <a:p>
            <a:pPr marL="0" indent="0">
              <a:buNone/>
            </a:pPr>
            <a:r>
              <a:rPr lang="en-US" b="1" dirty="0">
                <a:hlinkClick r:id="rId2"/>
              </a:rPr>
              <a:t>www.DisabilityRightsFlorida.org/Survey</a:t>
            </a:r>
            <a:endParaRPr lang="en-US" b="1" dirty="0"/>
          </a:p>
        </p:txBody>
      </p:sp>
    </p:spTree>
    <p:extLst>
      <p:ext uri="{BB962C8B-B14F-4D97-AF65-F5344CB8AC3E}">
        <p14:creationId xmlns:p14="http://schemas.microsoft.com/office/powerpoint/2010/main" val="1192701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70200"/>
            <a:ext cx="3932237" cy="1069974"/>
          </a:xfrm>
        </p:spPr>
        <p:txBody>
          <a:bodyPr vert="horz" lIns="91440" tIns="45720" rIns="91440" bIns="45720" rtlCol="0" anchor="b">
            <a:normAutofit/>
          </a:bodyPr>
          <a:lstStyle/>
          <a:p>
            <a:r>
              <a:rPr lang="en-US" sz="3300" b="0" i="0" kern="1200">
                <a:latin typeface="Tahoma" panose="020B0604030504040204" pitchFamily="34" charset="0"/>
                <a:ea typeface="Tahoma" panose="020B0604030504040204" pitchFamily="34" charset="0"/>
                <a:cs typeface="Tahoma" panose="020B0604030504040204" pitchFamily="34" charset="0"/>
              </a:rPr>
              <a:t>Contact Information</a:t>
            </a:r>
          </a:p>
        </p:txBody>
      </p:sp>
      <p:sp>
        <p:nvSpPr>
          <p:cNvPr id="8" name="Rectangle 7">
            <a:extLst>
              <a:ext uri="{FF2B5EF4-FFF2-40B4-BE49-F238E27FC236}">
                <a16:creationId xmlns:a16="http://schemas.microsoft.com/office/drawing/2014/main" id="{FCF1E6EA-C4AC-46C2-993B-BB87224D93DF}"/>
              </a:ext>
            </a:extLst>
          </p:cNvPr>
          <p:cNvSpPr/>
          <p:nvPr/>
        </p:nvSpPr>
        <p:spPr>
          <a:xfrm>
            <a:off x="839788" y="2057400"/>
            <a:ext cx="3932237" cy="3811588"/>
          </a:xfrm>
          <a:prstGeom prst="rect">
            <a:avLst/>
          </a:prstGeom>
        </p:spPr>
        <p:txBody>
          <a:bodyPr vert="horz" lIns="91440" tIns="45720" rIns="91440" bIns="45720" rtlCol="0">
            <a:normAutofit/>
          </a:bodyPr>
          <a:lstStyle/>
          <a:p>
            <a:pPr>
              <a:lnSpc>
                <a:spcPct val="110000"/>
              </a:lnSpc>
              <a:spcBef>
                <a:spcPts val="1000"/>
              </a:spcBef>
              <a:spcAft>
                <a:spcPts val="600"/>
              </a:spcAft>
            </a:pPr>
            <a:r>
              <a:rPr lang="en-US" sz="2000" b="0" i="0" kern="1200" dirty="0">
                <a:latin typeface="Tahoma" panose="020B0604030504040204" pitchFamily="34" charset="0"/>
                <a:ea typeface="Tahoma" panose="020B0604030504040204" pitchFamily="34" charset="0"/>
                <a:cs typeface="Tahoma" panose="020B0604030504040204" pitchFamily="34" charset="0"/>
              </a:rPr>
              <a:t>2473 Care Drive, Suite 200</a:t>
            </a:r>
          </a:p>
          <a:p>
            <a:pPr>
              <a:lnSpc>
                <a:spcPct val="110000"/>
              </a:lnSpc>
              <a:spcBef>
                <a:spcPts val="1000"/>
              </a:spcBef>
              <a:spcAft>
                <a:spcPts val="600"/>
              </a:spcAft>
            </a:pPr>
            <a:r>
              <a:rPr lang="en-US" sz="2000" b="0" i="0" kern="1200" dirty="0">
                <a:latin typeface="Tahoma" panose="020B0604030504040204" pitchFamily="34" charset="0"/>
                <a:ea typeface="Tahoma" panose="020B0604030504040204" pitchFamily="34" charset="0"/>
                <a:cs typeface="Tahoma" panose="020B0604030504040204" pitchFamily="34" charset="0"/>
              </a:rPr>
              <a:t>Tallahassee, FL 32308</a:t>
            </a:r>
          </a:p>
          <a:p>
            <a:pPr>
              <a:lnSpc>
                <a:spcPct val="110000"/>
              </a:lnSpc>
              <a:spcBef>
                <a:spcPts val="1000"/>
              </a:spcBef>
              <a:spcAft>
                <a:spcPts val="600"/>
              </a:spcAft>
            </a:pPr>
            <a:endParaRPr lang="en-US" sz="2000" b="0" i="0" kern="12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1000"/>
              </a:spcBef>
              <a:spcAft>
                <a:spcPts val="600"/>
              </a:spcAft>
            </a:pPr>
            <a:r>
              <a:rPr lang="en-US" sz="2000" b="0" i="0" kern="1200" dirty="0">
                <a:latin typeface="Tahoma" panose="020B0604030504040204" pitchFamily="34" charset="0"/>
                <a:ea typeface="Tahoma" panose="020B0604030504040204" pitchFamily="34" charset="0"/>
                <a:cs typeface="Tahoma" panose="020B0604030504040204" pitchFamily="34" charset="0"/>
              </a:rPr>
              <a:t>800.342.0823 • TDD 800.346.4127</a:t>
            </a:r>
          </a:p>
          <a:p>
            <a:pPr>
              <a:lnSpc>
                <a:spcPct val="110000"/>
              </a:lnSpc>
              <a:spcBef>
                <a:spcPts val="1000"/>
              </a:spcBef>
              <a:spcAft>
                <a:spcPts val="600"/>
              </a:spcAft>
            </a:pPr>
            <a:endParaRPr lang="en-US" sz="2000" b="0" i="0" kern="12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1000"/>
              </a:spcBef>
              <a:spcAft>
                <a:spcPts val="600"/>
              </a:spcAft>
            </a:pPr>
            <a:r>
              <a:rPr lang="en-US" sz="2000" b="0" i="0" kern="1200" dirty="0">
                <a:latin typeface="Tahoma" panose="020B0604030504040204" pitchFamily="34" charset="0"/>
                <a:ea typeface="Tahoma" panose="020B0604030504040204" pitchFamily="34" charset="0"/>
                <a:cs typeface="Tahoma" panose="020B0604030504040204" pitchFamily="34" charset="0"/>
              </a:rPr>
              <a:t>www.DisabilityRightsFlorida.org</a:t>
            </a:r>
          </a:p>
        </p:txBody>
      </p:sp>
      <p:pic>
        <p:nvPicPr>
          <p:cNvPr id="7" name="Picture 6" descr="Disability Rights Florida">
            <a:extLst>
              <a:ext uri="{FF2B5EF4-FFF2-40B4-BE49-F238E27FC236}">
                <a16:creationId xmlns:a16="http://schemas.microsoft.com/office/drawing/2014/main" id="{BBF70D67-57DC-4A1A-A828-284ED776DE9D}"/>
              </a:ext>
            </a:extLst>
          </p:cNvPr>
          <p:cNvPicPr>
            <a:picLocks noChangeAspect="1"/>
          </p:cNvPicPr>
          <p:nvPr/>
        </p:nvPicPr>
        <p:blipFill>
          <a:blip r:embed="rId2"/>
          <a:stretch>
            <a:fillRect/>
          </a:stretch>
        </p:blipFill>
        <p:spPr>
          <a:xfrm>
            <a:off x="5180012" y="1911411"/>
            <a:ext cx="6172200" cy="2916365"/>
          </a:xfrm>
          <a:prstGeom prst="rect">
            <a:avLst/>
          </a:prstGeom>
          <a:noFill/>
        </p:spPr>
      </p:pic>
    </p:spTree>
    <p:extLst>
      <p:ext uri="{BB962C8B-B14F-4D97-AF65-F5344CB8AC3E}">
        <p14:creationId xmlns:p14="http://schemas.microsoft.com/office/powerpoint/2010/main" val="174490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2369-11D7-4827-B68C-96CA84B02BFD}"/>
              </a:ext>
            </a:extLst>
          </p:cNvPr>
          <p:cNvSpPr>
            <a:spLocks noGrp="1"/>
          </p:cNvSpPr>
          <p:nvPr>
            <p:ph type="title"/>
          </p:nvPr>
        </p:nvSpPr>
        <p:spPr/>
        <p:txBody>
          <a:bodyPr>
            <a:noAutofit/>
          </a:bodyPr>
          <a:lstStyle/>
          <a:p>
            <a:r>
              <a:rPr lang="en-US" sz="3600" dirty="0"/>
              <a:t>I was told that I needed a Guardianship to continue education services after age 18. #1 </a:t>
            </a:r>
          </a:p>
        </p:txBody>
      </p:sp>
      <p:sp>
        <p:nvSpPr>
          <p:cNvPr id="3" name="Content Placeholder 2">
            <a:extLst>
              <a:ext uri="{FF2B5EF4-FFF2-40B4-BE49-F238E27FC236}">
                <a16:creationId xmlns:a16="http://schemas.microsoft.com/office/drawing/2014/main" id="{C6876192-02D5-45F1-8E4E-DF1870F9E6FB}"/>
              </a:ext>
            </a:extLst>
          </p:cNvPr>
          <p:cNvSpPr>
            <a:spLocks noGrp="1"/>
          </p:cNvSpPr>
          <p:nvPr>
            <p:ph idx="1"/>
          </p:nvPr>
        </p:nvSpPr>
        <p:spPr>
          <a:xfrm>
            <a:off x="838200" y="1645870"/>
            <a:ext cx="10515600" cy="4967871"/>
          </a:xfrm>
        </p:spPr>
        <p:txBody>
          <a:bodyPr>
            <a:normAutofit/>
          </a:bodyPr>
          <a:lstStyle/>
          <a:p>
            <a:r>
              <a:rPr lang="en-US" dirty="0"/>
              <a:t>According to IDEA, once a young adult turns 18 years old, “All rights accorded to parents under Part B of the Act transfer to the child”. (34 C.F.R. §300.520(a)(1)(ii).</a:t>
            </a:r>
          </a:p>
          <a:p>
            <a:r>
              <a:rPr lang="en-US" dirty="0"/>
              <a:t>  Florida Administrative Code, Rule 6A-6.03311(8)(e) notes;</a:t>
            </a:r>
          </a:p>
          <a:p>
            <a:pPr lvl="1"/>
            <a:r>
              <a:rPr lang="en-US" sz="2000" dirty="0"/>
              <a:t>“(e) If a student with a disability has reached the age of majority and does not have the ability to provide informed consent with respect to his or her educational program, procedures established by statute may be used by the parent to:</a:t>
            </a:r>
          </a:p>
        </p:txBody>
      </p:sp>
    </p:spTree>
    <p:extLst>
      <p:ext uri="{BB962C8B-B14F-4D97-AF65-F5344CB8AC3E}">
        <p14:creationId xmlns:p14="http://schemas.microsoft.com/office/powerpoint/2010/main" val="329810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2369-11D7-4827-B68C-96CA84B02BFD}"/>
              </a:ext>
            </a:extLst>
          </p:cNvPr>
          <p:cNvSpPr>
            <a:spLocks noGrp="1"/>
          </p:cNvSpPr>
          <p:nvPr>
            <p:ph type="title"/>
          </p:nvPr>
        </p:nvSpPr>
        <p:spPr/>
        <p:txBody>
          <a:bodyPr>
            <a:noAutofit/>
          </a:bodyPr>
          <a:lstStyle/>
          <a:p>
            <a:r>
              <a:rPr lang="en-US" sz="3600" dirty="0"/>
              <a:t>I was told that I needed a Guardianship to continue education services after age 18. #2</a:t>
            </a:r>
          </a:p>
        </p:txBody>
      </p:sp>
      <p:sp>
        <p:nvSpPr>
          <p:cNvPr id="3" name="Content Placeholder 2">
            <a:extLst>
              <a:ext uri="{FF2B5EF4-FFF2-40B4-BE49-F238E27FC236}">
                <a16:creationId xmlns:a16="http://schemas.microsoft.com/office/drawing/2014/main" id="{C6876192-02D5-45F1-8E4E-DF1870F9E6FB}"/>
              </a:ext>
            </a:extLst>
          </p:cNvPr>
          <p:cNvSpPr>
            <a:spLocks noGrp="1"/>
          </p:cNvSpPr>
          <p:nvPr>
            <p:ph idx="1"/>
          </p:nvPr>
        </p:nvSpPr>
        <p:spPr>
          <a:xfrm>
            <a:off x="838200" y="1645870"/>
            <a:ext cx="10515600" cy="4967871"/>
          </a:xfrm>
        </p:spPr>
        <p:txBody>
          <a:bodyPr>
            <a:normAutofit/>
          </a:bodyPr>
          <a:lstStyle/>
          <a:p>
            <a:pPr lvl="2"/>
            <a:r>
              <a:rPr lang="en-US" sz="2200" dirty="0"/>
              <a:t>1. </a:t>
            </a:r>
            <a:r>
              <a:rPr lang="en-US" sz="2200" b="1" dirty="0"/>
              <a:t>Have the student declared incompetent and the appropriate guardianship established in accordance with the provisions of Chapter 744, F.S.;</a:t>
            </a:r>
          </a:p>
          <a:p>
            <a:pPr lvl="2"/>
            <a:r>
              <a:rPr lang="en-US" sz="2200" dirty="0"/>
              <a:t>2. </a:t>
            </a:r>
            <a:r>
              <a:rPr lang="en-US" sz="2200" b="1" dirty="0"/>
              <a:t>Be appointed to represent the educational interests of their student throughout the student's eligibility for FAPE under Rules 6A-6.03011 through 6A-6.0361, F.A.C.; </a:t>
            </a:r>
            <a:r>
              <a:rPr lang="en-US" sz="2200" dirty="0"/>
              <a:t>or</a:t>
            </a:r>
          </a:p>
          <a:p>
            <a:pPr lvl="2"/>
            <a:r>
              <a:rPr lang="en-US" sz="2200" dirty="0"/>
              <a:t>3. </a:t>
            </a:r>
            <a:r>
              <a:rPr lang="en-US" sz="2200" b="1" dirty="0"/>
              <a:t>Have another appropriate individual appointed to represent the educational interests of the student throughout the student's eligibility for FAPE under Rules 6A-6.03011 through 6A-6.0361, F.A.C., if the parent is not available in accordance with Section 393.12, F.S</a:t>
            </a:r>
            <a:r>
              <a:rPr lang="en-US" sz="2200" dirty="0"/>
              <a:t>.”</a:t>
            </a:r>
          </a:p>
          <a:p>
            <a:pPr lvl="2"/>
            <a:endParaRPr lang="en-US" sz="2200" dirty="0"/>
          </a:p>
          <a:p>
            <a:pPr marL="914400" lvl="2" indent="0">
              <a:buNone/>
            </a:pPr>
            <a:endParaRPr lang="en-US" sz="2200" dirty="0"/>
          </a:p>
        </p:txBody>
      </p:sp>
    </p:spTree>
    <p:extLst>
      <p:ext uri="{BB962C8B-B14F-4D97-AF65-F5344CB8AC3E}">
        <p14:creationId xmlns:p14="http://schemas.microsoft.com/office/powerpoint/2010/main" val="303017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9666-AD8B-4AAD-825F-96DA4F25B224}"/>
              </a:ext>
            </a:extLst>
          </p:cNvPr>
          <p:cNvSpPr>
            <a:spLocks noGrp="1"/>
          </p:cNvSpPr>
          <p:nvPr>
            <p:ph type="ctrTitle"/>
          </p:nvPr>
        </p:nvSpPr>
        <p:spPr/>
        <p:txBody>
          <a:bodyPr anchor="b">
            <a:normAutofit/>
          </a:bodyPr>
          <a:lstStyle/>
          <a:p>
            <a:r>
              <a:rPr lang="en-US" dirty="0"/>
              <a:t>Guardianship</a:t>
            </a:r>
          </a:p>
        </p:txBody>
      </p:sp>
      <p:sp>
        <p:nvSpPr>
          <p:cNvPr id="13" name="Subtitle 2">
            <a:extLst>
              <a:ext uri="{FF2B5EF4-FFF2-40B4-BE49-F238E27FC236}">
                <a16:creationId xmlns:a16="http://schemas.microsoft.com/office/drawing/2014/main" id="{48D7D38B-AFA3-53C2-DE53-850511ED86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1297632"/>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DRF_2019_Light_Theme</Template>
  <TotalTime>161</TotalTime>
  <Words>5192</Words>
  <Application>Microsoft Office PowerPoint</Application>
  <PresentationFormat>Widescreen</PresentationFormat>
  <Paragraphs>280</Paragraphs>
  <Slides>64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Tahoma</vt:lpstr>
      <vt:lpstr>Times New Roman</vt:lpstr>
      <vt:lpstr>DRF_2019_Light</vt:lpstr>
      <vt:lpstr>Supported Decision Making</vt:lpstr>
      <vt:lpstr>For Your Information</vt:lpstr>
      <vt:lpstr>For Your Information (continued)</vt:lpstr>
      <vt:lpstr>Objectives</vt:lpstr>
      <vt:lpstr>Speaker</vt:lpstr>
      <vt:lpstr>Transition Services</vt:lpstr>
      <vt:lpstr>I was told that I needed a Guardianship to continue education services after age 18. #1 </vt:lpstr>
      <vt:lpstr>I was told that I needed a Guardianship to continue education services after age 18. #2</vt:lpstr>
      <vt:lpstr>Guardianship</vt:lpstr>
      <vt:lpstr>What is Guardianship?</vt:lpstr>
      <vt:lpstr>What is Guardianship? Cont’d</vt:lpstr>
      <vt:lpstr>Types of Guardianship</vt:lpstr>
      <vt:lpstr>Natural Guardians</vt:lpstr>
      <vt:lpstr>Full Guardianship</vt:lpstr>
      <vt:lpstr>Guardians Can…</vt:lpstr>
      <vt:lpstr>Rights That Can Be taken Away Under 744</vt:lpstr>
      <vt:lpstr>Legal Rights that can  NEVER be Taken Away</vt:lpstr>
      <vt:lpstr>Need Court Authority</vt:lpstr>
      <vt:lpstr>Guardians must… </vt:lpstr>
      <vt:lpstr>Guardian Advocacy</vt:lpstr>
      <vt:lpstr>Guardian Advocate for Individuals  receiving Mental Health Treatment </vt:lpstr>
      <vt:lpstr>Guardian Advocate for Individuals who  have a Developmentally Disability - 1 of 2</vt:lpstr>
      <vt:lpstr>Guardian Advocate for Individuals who  have a Developmentally Disability - 2 of 2</vt:lpstr>
      <vt:lpstr>Guardian Advocacy –  Developmental Disability (only)</vt:lpstr>
      <vt:lpstr>The Seven Statutorily-defined Developmental Disabilities</vt:lpstr>
      <vt:lpstr>Guardianship Advocacy</vt:lpstr>
      <vt:lpstr>Supported or Supportive Decision Making</vt:lpstr>
      <vt:lpstr>Decision Making</vt:lpstr>
      <vt:lpstr>What is Supported Decision Making?</vt:lpstr>
      <vt:lpstr>Why would one use Supported Decision Making?</vt:lpstr>
      <vt:lpstr>Supported Decision-Making</vt:lpstr>
      <vt:lpstr>How does SDM factor into Florida Law?</vt:lpstr>
      <vt:lpstr>Supported Decision Making in Florida</vt:lpstr>
      <vt:lpstr>Principles Underlying  Decision-Making</vt:lpstr>
      <vt:lpstr>Levels of Adulting </vt:lpstr>
      <vt:lpstr>Self-Determination (1 of 2)</vt:lpstr>
      <vt:lpstr>Self-Determination (2 of 2)</vt:lpstr>
      <vt:lpstr>Self Determination – Learning Activity</vt:lpstr>
      <vt:lpstr>Self Determination  – Learning Activity – Cont’d</vt:lpstr>
      <vt:lpstr>Person-Centered Planning – Cont’d</vt:lpstr>
      <vt:lpstr>Tools for Supported Decision Making</vt:lpstr>
      <vt:lpstr>Health Care Surrogate and Living Wills</vt:lpstr>
      <vt:lpstr>Living Will</vt:lpstr>
      <vt:lpstr>Living Wills</vt:lpstr>
      <vt:lpstr>Living Wills - Forms</vt:lpstr>
      <vt:lpstr>Health Care Surrogate </vt:lpstr>
      <vt:lpstr>Health Care Surrogate Cont’d</vt:lpstr>
      <vt:lpstr>Health Care Surrogate – Legislative Intent</vt:lpstr>
      <vt:lpstr>Health Care Surrogate – Health care facilities and providers; discipline</vt:lpstr>
      <vt:lpstr>Health Care Surrogate – Health care facilities and providers; discipline cont’d</vt:lpstr>
      <vt:lpstr>Health Care Surrogate – Suggested Forms</vt:lpstr>
      <vt:lpstr>Advance Directive</vt:lpstr>
      <vt:lpstr>Representative Payee</vt:lpstr>
      <vt:lpstr>Power of Attorney </vt:lpstr>
      <vt:lpstr>Powers of Attorney</vt:lpstr>
      <vt:lpstr>Durable Power of Attorney </vt:lpstr>
      <vt:lpstr>Banking Options </vt:lpstr>
      <vt:lpstr>Trusts</vt:lpstr>
      <vt:lpstr>Medical Proxy</vt:lpstr>
      <vt:lpstr>Why would we need SDM Agreement when we have POAs and other Alternatives?</vt:lpstr>
      <vt:lpstr>Clear as mud, right?</vt:lpstr>
      <vt:lpstr>How We Can Assist</vt:lpstr>
      <vt:lpstr>2024 Public Input Planning Survey –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Supported Decision Making</dc:title>
  <dc:creator>Z. Felicia Jordan</dc:creator>
  <cp:lastModifiedBy>Keith Casebonne</cp:lastModifiedBy>
  <cp:revision>3</cp:revision>
  <dcterms:created xsi:type="dcterms:W3CDTF">2023-06-01T14:32:20Z</dcterms:created>
  <dcterms:modified xsi:type="dcterms:W3CDTF">2023-06-01T20:26:23Z</dcterms:modified>
</cp:coreProperties>
</file>